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2" r:id="rId7"/>
    <p:sldId id="263" r:id="rId8"/>
    <p:sldId id="264" r:id="rId9"/>
    <p:sldId id="265" r:id="rId10"/>
    <p:sldId id="268" r:id="rId11"/>
    <p:sldId id="269" r:id="rId12"/>
    <p:sldId id="267" r:id="rId13"/>
    <p:sldId id="257" r:id="rId14"/>
    <p:sldId id="28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8B7A"/>
    <a:srgbClr val="0961AA"/>
    <a:srgbClr val="048271"/>
    <a:srgbClr val="D9D9D9"/>
    <a:srgbClr val="70AB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4660"/>
  </p:normalViewPr>
  <p:slideViewPr>
    <p:cSldViewPr snapToGrid="0">
      <p:cViewPr varScale="1">
        <p:scale>
          <a:sx n="72" d="100"/>
          <a:sy n="72" d="100"/>
        </p:scale>
        <p:origin x="64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21000"/>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95014A-4E24-1156-F700-FBB49134315E}"/>
              </a:ext>
            </a:extLst>
          </p:cNvPr>
          <p:cNvSpPr/>
          <p:nvPr userDrawn="1"/>
        </p:nvSpPr>
        <p:spPr>
          <a:xfrm>
            <a:off x="0" y="-19050"/>
            <a:ext cx="12192000" cy="11239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ctr" fontAlgn="base">
              <a:lnSpc>
                <a:spcPct val="150000"/>
              </a:lnSpc>
              <a:spcBef>
                <a:spcPct val="0"/>
              </a:spcBef>
              <a:spcAft>
                <a:spcPct val="0"/>
              </a:spcAft>
              <a:defRPr/>
            </a:pPr>
            <a:r>
              <a:rPr lang="de-DE" sz="2400" b="1" dirty="0">
                <a:solidFill>
                  <a:schemeClr val="accent5">
                    <a:lumMod val="75000"/>
                  </a:schemeClr>
                </a:solidFill>
                <a:latin typeface="Arial Black" panose="020B0A04020102020204" pitchFamily="34" charset="0"/>
                <a:ea typeface="Yu Gothic UI Semibold" panose="020B0700000000000000" pitchFamily="34" charset="-128"/>
                <a:cs typeface="Droid Sans" pitchFamily="34" charset="0"/>
              </a:rPr>
              <a:t>                                                                      </a:t>
            </a:r>
            <a:r>
              <a:rPr lang="de-DE" sz="24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de-DE" sz="24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 </a:t>
            </a:r>
            <a:r>
              <a:rPr lang="de-DE" sz="2400" b="1" dirty="0">
                <a:solidFill>
                  <a:srgbClr val="0961AA"/>
                </a:solidFill>
                <a:latin typeface="Arial Black" panose="020B0A04020102020204" pitchFamily="34" charset="0"/>
                <a:ea typeface="Yu Gothic UI Semibold" panose="020B0700000000000000" pitchFamily="34" charset="-128"/>
                <a:cs typeface="Droid Sans" pitchFamily="34" charset="0"/>
              </a:rPr>
              <a:t>AfriGEO Symposium</a:t>
            </a:r>
          </a:p>
          <a:p>
            <a:pPr marL="514350" indent="-514350" algn="ctr" fontAlgn="base">
              <a:lnSpc>
                <a:spcPct val="150000"/>
              </a:lnSpc>
              <a:spcBef>
                <a:spcPct val="0"/>
              </a:spcBef>
              <a:spcAft>
                <a:spcPct val="0"/>
              </a:spcAft>
              <a:defRPr/>
            </a:pPr>
            <a:r>
              <a:rPr lang="de-DE" sz="1800" b="1" dirty="0">
                <a:solidFill>
                  <a:srgbClr val="0F8B7A"/>
                </a:solidFill>
                <a:latin typeface="Berlin Sans FB Demi" panose="020E0802020502020306" pitchFamily="34" charset="0"/>
                <a:ea typeface="Yu Gothic UI Semibold" panose="020B0700000000000000" pitchFamily="34" charset="-128"/>
                <a:cs typeface="Droid Sans" pitchFamily="34" charset="0"/>
              </a:rPr>
              <a:t>                                                                                                                        31</a:t>
            </a:r>
            <a:r>
              <a:rPr lang="de-DE" sz="18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st</a:t>
            </a:r>
            <a:r>
              <a:rPr lang="de-DE" sz="1800" b="1" dirty="0">
                <a:solidFill>
                  <a:srgbClr val="0F8B7A"/>
                </a:solidFill>
                <a:latin typeface="Berlin Sans FB Demi" panose="020E0802020502020306" pitchFamily="34" charset="0"/>
                <a:ea typeface="Yu Gothic UI Semibold" panose="020B0700000000000000" pitchFamily="34" charset="-128"/>
                <a:cs typeface="Droid Sans" pitchFamily="34" charset="0"/>
              </a:rPr>
              <a:t> October – 5</a:t>
            </a:r>
            <a:r>
              <a:rPr lang="de-DE" sz="18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th</a:t>
            </a:r>
            <a:r>
              <a:rPr lang="de-DE" sz="1800" b="1" dirty="0">
                <a:solidFill>
                  <a:srgbClr val="0F8B7A"/>
                </a:solidFill>
                <a:latin typeface="Berlin Sans FB Demi" panose="020E0802020502020306" pitchFamily="34" charset="0"/>
                <a:ea typeface="Yu Gothic UI Semibold" panose="020B0700000000000000" pitchFamily="34" charset="-128"/>
                <a:cs typeface="Droid Sans" pitchFamily="34" charset="0"/>
              </a:rPr>
              <a:t> November, 2022</a:t>
            </a:r>
          </a:p>
        </p:txBody>
      </p:sp>
      <p:sp>
        <p:nvSpPr>
          <p:cNvPr id="6" name="TextBox 5">
            <a:extLst>
              <a:ext uri="{FF2B5EF4-FFF2-40B4-BE49-F238E27FC236}">
                <a16:creationId xmlns:a16="http://schemas.microsoft.com/office/drawing/2014/main" id="{0F58CB76-4039-F92C-0FD3-FB1AFC86C9D0}"/>
              </a:ext>
            </a:extLst>
          </p:cNvPr>
          <p:cNvSpPr txBox="1"/>
          <p:nvPr userDrawn="1"/>
        </p:nvSpPr>
        <p:spPr>
          <a:xfrm>
            <a:off x="1189703" y="6334780"/>
            <a:ext cx="981259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i="0" dirty="0">
                <a:solidFill>
                  <a:srgbClr val="0F8B7A"/>
                </a:solidFill>
                <a:latin typeface="AngsanaUPC" panose="02020603050405020304" pitchFamily="18" charset="-34"/>
                <a:cs typeface="AngsanaUPC" panose="02020603050405020304" pitchFamily="18" charset="-34"/>
              </a:rPr>
              <a:t>Harnessing EO towards Resilient &amp; Sustainable systems, communities &amp; resources</a:t>
            </a:r>
          </a:p>
        </p:txBody>
      </p:sp>
      <p:pic>
        <p:nvPicPr>
          <p:cNvPr id="3" name="Picture 2">
            <a:extLst>
              <a:ext uri="{FF2B5EF4-FFF2-40B4-BE49-F238E27FC236}">
                <a16:creationId xmlns:a16="http://schemas.microsoft.com/office/drawing/2014/main" id="{135B535C-2032-CA02-00A1-625E85447C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1646" y="-126625"/>
            <a:ext cx="3531762" cy="1231525"/>
          </a:xfrm>
          <a:prstGeom prst="rect">
            <a:avLst/>
          </a:prstGeom>
        </p:spPr>
      </p:pic>
    </p:spTree>
    <p:extLst>
      <p:ext uri="{BB962C8B-B14F-4D97-AF65-F5344CB8AC3E}">
        <p14:creationId xmlns:p14="http://schemas.microsoft.com/office/powerpoint/2010/main" val="40857584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95014A-4E24-1156-F700-FBB49134315E}"/>
              </a:ext>
            </a:extLst>
          </p:cNvPr>
          <p:cNvSpPr/>
          <p:nvPr userDrawn="1"/>
        </p:nvSpPr>
        <p:spPr>
          <a:xfrm>
            <a:off x="0" y="-19050"/>
            <a:ext cx="12192000" cy="11239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feld 9">
            <a:extLst>
              <a:ext uri="{FF2B5EF4-FFF2-40B4-BE49-F238E27FC236}">
                <a16:creationId xmlns:a16="http://schemas.microsoft.com/office/drawing/2014/main" id="{263C7CFA-4A9A-FE2E-828D-E93915007AEC}"/>
              </a:ext>
            </a:extLst>
          </p:cNvPr>
          <p:cNvSpPr txBox="1">
            <a:spLocks noChangeArrowheads="1"/>
          </p:cNvSpPr>
          <p:nvPr userDrawn="1"/>
        </p:nvSpPr>
        <p:spPr bwMode="auto">
          <a:xfrm>
            <a:off x="9346018" y="6086209"/>
            <a:ext cx="2597126" cy="610745"/>
          </a:xfrm>
          <a:prstGeom prst="rect">
            <a:avLst/>
          </a:prstGeom>
          <a:solidFill>
            <a:schemeClr val="bg1"/>
          </a:solidFill>
          <a:ln w="9525">
            <a:noFill/>
            <a:miter lim="800000"/>
            <a:headEnd/>
            <a:tailEnd/>
          </a:ln>
        </p:spPr>
        <p:txBody>
          <a:bodyPr wrap="square">
            <a:spAutoFit/>
          </a:bodyPr>
          <a:lstStyle/>
          <a:p>
            <a:pPr marL="514350" indent="-514350" algn="ctr" fontAlgn="base">
              <a:lnSpc>
                <a:spcPct val="150000"/>
              </a:lnSpc>
              <a:spcBef>
                <a:spcPct val="0"/>
              </a:spcBef>
              <a:spcAft>
                <a:spcPct val="0"/>
              </a:spcAft>
              <a:defRPr/>
            </a:pP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en-GB" sz="12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a:t>
            </a:r>
            <a:r>
              <a:rPr lang="en-GB" sz="1200" b="1" dirty="0" err="1">
                <a:solidFill>
                  <a:srgbClr val="0961AA"/>
                </a:solidFill>
                <a:latin typeface="Arial Black" panose="020B0A04020102020204" pitchFamily="34" charset="0"/>
                <a:ea typeface="Yu Gothic UI Semibold" panose="020B0700000000000000" pitchFamily="34" charset="-128"/>
                <a:cs typeface="Droid Sans" pitchFamily="34" charset="0"/>
              </a:rPr>
              <a:t>AfriGEO</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Symposium </a:t>
            </a:r>
          </a:p>
          <a:p>
            <a:pPr marL="514350" indent="-514350" algn="ctr" fontAlgn="base">
              <a:lnSpc>
                <a:spcPct val="150000"/>
              </a:lnSpc>
              <a:spcBef>
                <a:spcPct val="0"/>
              </a:spcBef>
              <a:spcAft>
                <a:spcPct val="0"/>
              </a:spcAft>
              <a:defRPr/>
            </a:pPr>
            <a:r>
              <a:rPr lang="de-DE" sz="1200" b="1" dirty="0">
                <a:solidFill>
                  <a:srgbClr val="048271"/>
                </a:solidFill>
                <a:latin typeface="Berlin Sans FB Demi" panose="020E0802020502020306" pitchFamily="34" charset="0"/>
                <a:ea typeface="Yu Gothic UI Semibold" panose="020B0700000000000000" pitchFamily="34" charset="-128"/>
                <a:cs typeface="Droid Sans" pitchFamily="34" charset="0"/>
              </a:rPr>
              <a:t>31</a:t>
            </a:r>
            <a:r>
              <a:rPr lang="de-DE" sz="1200" b="1" baseline="30000" dirty="0">
                <a:solidFill>
                  <a:srgbClr val="048271"/>
                </a:solidFill>
                <a:latin typeface="Berlin Sans FB Demi" panose="020E0802020502020306" pitchFamily="34" charset="0"/>
                <a:ea typeface="Yu Gothic UI Semibold" panose="020B0700000000000000" pitchFamily="34" charset="-128"/>
                <a:cs typeface="Droid Sans" pitchFamily="34" charset="0"/>
              </a:rPr>
              <a:t>st</a:t>
            </a:r>
            <a:r>
              <a:rPr lang="de-DE" sz="1200" b="1" dirty="0">
                <a:solidFill>
                  <a:srgbClr val="048271"/>
                </a:solidFill>
                <a:latin typeface="Berlin Sans FB Demi" panose="020E0802020502020306" pitchFamily="34" charset="0"/>
                <a:ea typeface="Yu Gothic UI Semibold" panose="020B0700000000000000" pitchFamily="34" charset="-128"/>
                <a:cs typeface="Droid Sans" pitchFamily="34" charset="0"/>
              </a:rPr>
              <a:t> Oct – 5</a:t>
            </a:r>
            <a:r>
              <a:rPr lang="de-DE" sz="1200" b="1" baseline="30000" dirty="0">
                <a:solidFill>
                  <a:srgbClr val="048271"/>
                </a:solidFill>
                <a:latin typeface="Berlin Sans FB Demi" panose="020E0802020502020306" pitchFamily="34" charset="0"/>
                <a:ea typeface="Yu Gothic UI Semibold" panose="020B0700000000000000" pitchFamily="34" charset="-128"/>
                <a:cs typeface="Droid Sans" pitchFamily="34" charset="0"/>
              </a:rPr>
              <a:t>th</a:t>
            </a:r>
            <a:r>
              <a:rPr lang="de-DE" sz="1200" b="1" dirty="0">
                <a:solidFill>
                  <a:srgbClr val="048271"/>
                </a:solidFill>
                <a:latin typeface="Berlin Sans FB Demi" panose="020E0802020502020306" pitchFamily="34" charset="0"/>
                <a:ea typeface="Yu Gothic UI Semibold" panose="020B0700000000000000" pitchFamily="34" charset="-128"/>
                <a:cs typeface="Droid Sans" pitchFamily="34" charset="0"/>
              </a:rPr>
              <a:t> Nov, 2022</a:t>
            </a:r>
          </a:p>
        </p:txBody>
      </p:sp>
      <p:sp>
        <p:nvSpPr>
          <p:cNvPr id="12" name="TextBox 11">
            <a:extLst>
              <a:ext uri="{FF2B5EF4-FFF2-40B4-BE49-F238E27FC236}">
                <a16:creationId xmlns:a16="http://schemas.microsoft.com/office/drawing/2014/main" id="{A9AEA9DF-FD13-B346-C13D-219870B30602}"/>
              </a:ext>
            </a:extLst>
          </p:cNvPr>
          <p:cNvSpPr txBox="1"/>
          <p:nvPr userDrawn="1"/>
        </p:nvSpPr>
        <p:spPr>
          <a:xfrm>
            <a:off x="1826791" y="6296844"/>
            <a:ext cx="77850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48271"/>
                </a:solidFill>
                <a:latin typeface="AngsanaUPC" panose="02020603050405020304" pitchFamily="18" charset="-34"/>
                <a:cs typeface="AngsanaUPC" panose="02020603050405020304" pitchFamily="18" charset="-34"/>
              </a:rPr>
              <a:t>Harnessing EO towards Resilient &amp; Sustainable systems, communities &amp; resources</a:t>
            </a:r>
          </a:p>
        </p:txBody>
      </p:sp>
      <p:pic>
        <p:nvPicPr>
          <p:cNvPr id="4" name="Picture 3">
            <a:extLst>
              <a:ext uri="{FF2B5EF4-FFF2-40B4-BE49-F238E27FC236}">
                <a16:creationId xmlns:a16="http://schemas.microsoft.com/office/drawing/2014/main" id="{7804D29C-8CDE-715C-0209-FF440FA198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367" y="124035"/>
            <a:ext cx="2297099" cy="800998"/>
          </a:xfrm>
          <a:prstGeom prst="rect">
            <a:avLst/>
          </a:prstGeom>
        </p:spPr>
      </p:pic>
    </p:spTree>
    <p:extLst>
      <p:ext uri="{BB962C8B-B14F-4D97-AF65-F5344CB8AC3E}">
        <p14:creationId xmlns:p14="http://schemas.microsoft.com/office/powerpoint/2010/main" val="3368543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DAC12FE-DD13-46FA-EFD7-F0CEC67DCF7C}"/>
              </a:ext>
            </a:extLst>
          </p:cNvPr>
          <p:cNvSpPr/>
          <p:nvPr userDrawn="1"/>
        </p:nvSpPr>
        <p:spPr>
          <a:xfrm>
            <a:off x="0" y="-38100"/>
            <a:ext cx="12192000" cy="11239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1CF4BC4-A9E9-690B-B6EE-EEEDA45F057B}"/>
              </a:ext>
            </a:extLst>
          </p:cNvPr>
          <p:cNvSpPr txBox="1"/>
          <p:nvPr userDrawn="1"/>
        </p:nvSpPr>
        <p:spPr>
          <a:xfrm>
            <a:off x="1794894" y="6333855"/>
            <a:ext cx="83464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F8B7A"/>
                </a:solidFill>
                <a:latin typeface="AngsanaUPC" panose="02020603050405020304" pitchFamily="18" charset="-34"/>
                <a:cs typeface="AngsanaUPC" panose="02020603050405020304" pitchFamily="18" charset="-34"/>
              </a:rPr>
              <a:t>Harnessing EO towards Resilient &amp; Sustainable systems, communities &amp; resources</a:t>
            </a:r>
          </a:p>
        </p:txBody>
      </p:sp>
      <p:pic>
        <p:nvPicPr>
          <p:cNvPr id="3" name="Picture 2">
            <a:extLst>
              <a:ext uri="{FF2B5EF4-FFF2-40B4-BE49-F238E27FC236}">
                <a16:creationId xmlns:a16="http://schemas.microsoft.com/office/drawing/2014/main" id="{A5A2A1EB-ED61-D44A-F1DD-BFF5A64B46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367" y="124035"/>
            <a:ext cx="2297099" cy="800998"/>
          </a:xfrm>
          <a:prstGeom prst="rect">
            <a:avLst/>
          </a:prstGeom>
        </p:spPr>
      </p:pic>
      <p:sp>
        <p:nvSpPr>
          <p:cNvPr id="7" name="Textfeld 9">
            <a:extLst>
              <a:ext uri="{FF2B5EF4-FFF2-40B4-BE49-F238E27FC236}">
                <a16:creationId xmlns:a16="http://schemas.microsoft.com/office/drawing/2014/main" id="{DCD5DEED-4CAC-DB24-D57E-031C72722903}"/>
              </a:ext>
            </a:extLst>
          </p:cNvPr>
          <p:cNvSpPr txBox="1">
            <a:spLocks noChangeArrowheads="1"/>
          </p:cNvSpPr>
          <p:nvPr userDrawn="1"/>
        </p:nvSpPr>
        <p:spPr bwMode="auto">
          <a:xfrm>
            <a:off x="9346018" y="6086209"/>
            <a:ext cx="2597126" cy="610745"/>
          </a:xfrm>
          <a:prstGeom prst="rect">
            <a:avLst/>
          </a:prstGeom>
          <a:solidFill>
            <a:schemeClr val="bg1"/>
          </a:solidFill>
          <a:ln w="9525">
            <a:noFill/>
            <a:miter lim="800000"/>
            <a:headEnd/>
            <a:tailEnd/>
          </a:ln>
        </p:spPr>
        <p:txBody>
          <a:bodyPr wrap="square">
            <a:spAutoFit/>
          </a:bodyPr>
          <a:lstStyle/>
          <a:p>
            <a:pPr marL="514350" indent="-514350" algn="ctr" fontAlgn="base">
              <a:lnSpc>
                <a:spcPct val="150000"/>
              </a:lnSpc>
              <a:spcBef>
                <a:spcPct val="0"/>
              </a:spcBef>
              <a:spcAft>
                <a:spcPct val="0"/>
              </a:spcAft>
              <a:defRPr/>
            </a:pP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en-GB" sz="12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a:t>
            </a:r>
            <a:r>
              <a:rPr lang="en-GB" sz="1200" b="1" dirty="0" err="1">
                <a:solidFill>
                  <a:srgbClr val="0961AA"/>
                </a:solidFill>
                <a:latin typeface="Arial Black" panose="020B0A04020102020204" pitchFamily="34" charset="0"/>
                <a:ea typeface="Yu Gothic UI Semibold" panose="020B0700000000000000" pitchFamily="34" charset="-128"/>
                <a:cs typeface="Droid Sans" pitchFamily="34" charset="0"/>
              </a:rPr>
              <a:t>AfriGEO</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Symposium </a:t>
            </a:r>
          </a:p>
          <a:p>
            <a:pPr marL="514350" indent="-514350" algn="ctr" fontAlgn="base">
              <a:lnSpc>
                <a:spcPct val="150000"/>
              </a:lnSpc>
              <a:spcBef>
                <a:spcPct val="0"/>
              </a:spcBef>
              <a:spcAft>
                <a:spcPct val="0"/>
              </a:spcAft>
              <a:defRPr/>
            </a:pP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31</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st</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Oct – 5</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th</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Nov, 2022</a:t>
            </a:r>
          </a:p>
        </p:txBody>
      </p:sp>
    </p:spTree>
    <p:extLst>
      <p:ext uri="{BB962C8B-B14F-4D97-AF65-F5344CB8AC3E}">
        <p14:creationId xmlns:p14="http://schemas.microsoft.com/office/powerpoint/2010/main" val="17345961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329197C-70C1-3D13-3DC8-7C542F96A3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5AD096-BD91-4C07-942B-3DB517D9FE29}" type="datetimeFigureOut">
              <a:rPr lang="en-US" smtClean="0"/>
              <a:t>10/31/2022</a:t>
            </a:fld>
            <a:endParaRPr lang="en-US"/>
          </a:p>
        </p:txBody>
      </p:sp>
      <p:sp>
        <p:nvSpPr>
          <p:cNvPr id="5" name="Footer Placeholder 4">
            <a:extLst>
              <a:ext uri="{FF2B5EF4-FFF2-40B4-BE49-F238E27FC236}">
                <a16:creationId xmlns:a16="http://schemas.microsoft.com/office/drawing/2014/main" id="{192FEA65-8560-25BB-DDF9-1DD4469A60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E64656-B353-2C5E-FA62-ED05E0FAC4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375BE8-2218-4236-A164-167ACF5CB5DB}" type="slidenum">
              <a:rPr lang="en-US" smtClean="0"/>
              <a:t>‹#›</a:t>
            </a:fld>
            <a:endParaRPr lang="en-US"/>
          </a:p>
        </p:txBody>
      </p:sp>
    </p:spTree>
    <p:extLst>
      <p:ext uri="{BB962C8B-B14F-4D97-AF65-F5344CB8AC3E}">
        <p14:creationId xmlns:p14="http://schemas.microsoft.com/office/powerpoint/2010/main" val="82647646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s://www.belmontforum.org/archives/projects/developing-resilient-african-cities-and-their-urban-environment-facing-the-pro-vision-of-essential-urban-sdgs"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hyperlink" Target="https://iale2023.mak.ac.ug/" TargetMode="External"/><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poMGRbfgp38&amp;t=1s" TargetMode="External"/><Relationship Id="rId2" Type="http://schemas.openxmlformats.org/officeDocument/2006/relationships/hyperlink" Target="https://www.youtube.com/watch?v=UP0KFVM8FuY" TargetMode="External"/><Relationship Id="rId1" Type="http://schemas.openxmlformats.org/officeDocument/2006/relationships/slideLayout" Target="../slideLayouts/slideLayout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elastos.info/what-is-web-3-0/"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openstreetmap.org/#map=12/40.7675/-73.9515" TargetMode="External"/><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hmappers.org/post/2019/08/20/community-flood-mapping-activity-in-bwaise-and-kalerwe-uganda"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hyperlink" Target="https://www.youthmappers.org/post/2019/08/20/community-flood-mapping-activity-in-bwaise-and-kalerwe-ugand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8AE5820-6105-4954-9EA9-142615E718D7}"/>
              </a:ext>
            </a:extLst>
          </p:cNvPr>
          <p:cNvSpPr txBox="1"/>
          <p:nvPr/>
        </p:nvSpPr>
        <p:spPr>
          <a:xfrm>
            <a:off x="665827" y="2292677"/>
            <a:ext cx="10595810" cy="1476513"/>
          </a:xfrm>
          <a:prstGeom prst="rect">
            <a:avLst/>
          </a:prstGeom>
          <a:noFill/>
          <a:ln>
            <a:noFill/>
          </a:ln>
        </p:spPr>
        <p:txBody>
          <a:bodyPr wrap="square" rtlCol="0" anchor="ctr">
            <a:noAutofit/>
          </a:bodyPr>
          <a:lstStyle/>
          <a:p>
            <a:pPr algn="ctr"/>
            <a:r>
              <a:rPr lang="en-US" sz="2800" b="1" dirty="0">
                <a:solidFill>
                  <a:schemeClr val="accent2">
                    <a:lumMod val="75000"/>
                  </a:schemeClr>
                </a:solidFill>
                <a:latin typeface="Aharoni" panose="02010803020104030203" pitchFamily="2" charset="-79"/>
                <a:cs typeface="Aharoni" panose="02010803020104030203" pitchFamily="2" charset="-79"/>
              </a:rPr>
              <a:t>Promoting Citizen Science through Volunteered Geographic Information -VGI- in Environmental Resource Assessments </a:t>
            </a:r>
            <a:endParaRPr lang="en-GB" sz="2800" b="1" dirty="0">
              <a:solidFill>
                <a:schemeClr val="accent2">
                  <a:lumMod val="75000"/>
                </a:schemeClr>
              </a:solidFill>
              <a:latin typeface="Aharoni" panose="02010803020104030203" pitchFamily="2" charset="-79"/>
              <a:cs typeface="Aharoni" panose="02010803020104030203" pitchFamily="2" charset="-79"/>
            </a:endParaRPr>
          </a:p>
        </p:txBody>
      </p:sp>
      <p:sp>
        <p:nvSpPr>
          <p:cNvPr id="2" name="TextBox 1">
            <a:extLst>
              <a:ext uri="{FF2B5EF4-FFF2-40B4-BE49-F238E27FC236}">
                <a16:creationId xmlns:a16="http://schemas.microsoft.com/office/drawing/2014/main" id="{0518ACD8-BF03-C7EC-FE06-8E94FB25894B}"/>
              </a:ext>
            </a:extLst>
          </p:cNvPr>
          <p:cNvSpPr txBox="1"/>
          <p:nvPr/>
        </p:nvSpPr>
        <p:spPr>
          <a:xfrm>
            <a:off x="2371167" y="4055476"/>
            <a:ext cx="5911699" cy="1143360"/>
          </a:xfrm>
          <a:prstGeom prst="rect">
            <a:avLst/>
          </a:prstGeom>
          <a:noFill/>
          <a:ln>
            <a:noFill/>
          </a:ln>
        </p:spPr>
        <p:txBody>
          <a:bodyPr wrap="square" rtlCol="0" anchor="ctr">
            <a:noAutofit/>
          </a:bodyPr>
          <a:lstStyle/>
          <a:p>
            <a:pPr algn="ctr"/>
            <a:endParaRPr lang="en-US" sz="2800" dirty="0">
              <a:latin typeface="Aharoni" panose="02010803020104030203" pitchFamily="2" charset="-79"/>
              <a:cs typeface="Aharoni" panose="02010803020104030203" pitchFamily="2" charset="-79"/>
            </a:endParaRPr>
          </a:p>
          <a:p>
            <a:pPr algn="ctr"/>
            <a:endParaRPr lang="en-US" sz="2800" dirty="0">
              <a:latin typeface="Aharoni" panose="02010803020104030203" pitchFamily="2" charset="-79"/>
              <a:cs typeface="Aharoni" panose="02010803020104030203" pitchFamily="2" charset="-79"/>
            </a:endParaRPr>
          </a:p>
          <a:p>
            <a:pPr algn="ctr"/>
            <a:r>
              <a:rPr lang="en-US" sz="2400" dirty="0">
                <a:latin typeface="Aharoni" panose="02010803020104030203" pitchFamily="2" charset="-79"/>
                <a:cs typeface="Aharoni" panose="02010803020104030203" pitchFamily="2" charset="-79"/>
              </a:rPr>
              <a:t>Henry N. N. Bulley </a:t>
            </a:r>
            <a:br>
              <a:rPr lang="en-US" sz="2400" dirty="0">
                <a:latin typeface="Aharoni" panose="02010803020104030203" pitchFamily="2" charset="-79"/>
                <a:cs typeface="Aharoni" panose="02010803020104030203" pitchFamily="2" charset="-79"/>
              </a:rPr>
            </a:br>
            <a:r>
              <a:rPr lang="en-US" sz="2400" dirty="0">
                <a:solidFill>
                  <a:srgbClr val="0070C0"/>
                </a:solidFill>
                <a:latin typeface="Aharoni" panose="02010803020104030203" pitchFamily="2" charset="-79"/>
                <a:cs typeface="Aharoni" panose="02010803020104030203" pitchFamily="2" charset="-79"/>
              </a:rPr>
              <a:t>BMCC, The City University of New York</a:t>
            </a:r>
          </a:p>
          <a:p>
            <a:pPr algn="ctr"/>
            <a:endParaRPr lang="en-US" sz="2800" dirty="0">
              <a:latin typeface="Aharoni" panose="02010803020104030203" pitchFamily="2" charset="-79"/>
              <a:cs typeface="Aharoni" panose="02010803020104030203" pitchFamily="2" charset="-79"/>
            </a:endParaRPr>
          </a:p>
          <a:p>
            <a:pPr algn="ctr"/>
            <a:endParaRPr lang="en-GB" sz="28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615305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0D3BA23-B0A9-96D1-550F-5A00F6A8855A}"/>
              </a:ext>
            </a:extLst>
          </p:cNvPr>
          <p:cNvSpPr txBox="1"/>
          <p:nvPr/>
        </p:nvSpPr>
        <p:spPr>
          <a:xfrm>
            <a:off x="2623276" y="291521"/>
            <a:ext cx="8370116" cy="523220"/>
          </a:xfrm>
          <a:prstGeom prst="rect">
            <a:avLst/>
          </a:prstGeom>
          <a:noFill/>
        </p:spPr>
        <p:txBody>
          <a:bodyPr wrap="square" rtlCol="0">
            <a:spAutoFit/>
          </a:bodyPr>
          <a:lstStyle/>
          <a:p>
            <a:pPr algn="ctr"/>
            <a:r>
              <a:rPr lang="en-US" sz="2800" b="1" dirty="0">
                <a:solidFill>
                  <a:srgbClr val="0961AA"/>
                </a:solidFill>
                <a:latin typeface="Arial" panose="020B0604020202020204" pitchFamily="34" charset="0"/>
                <a:cs typeface="Arial" panose="020B0604020202020204" pitchFamily="34" charset="0"/>
              </a:rPr>
              <a:t>Results of Community Flood Mapping Activity </a:t>
            </a:r>
          </a:p>
        </p:txBody>
      </p:sp>
      <p:sp>
        <p:nvSpPr>
          <p:cNvPr id="11" name="Content Placeholder 2">
            <a:extLst>
              <a:ext uri="{FF2B5EF4-FFF2-40B4-BE49-F238E27FC236}">
                <a16:creationId xmlns:a16="http://schemas.microsoft.com/office/drawing/2014/main" id="{08791580-056E-9AC9-D5C4-7A676F93BC87}"/>
              </a:ext>
            </a:extLst>
          </p:cNvPr>
          <p:cNvSpPr txBox="1">
            <a:spLocks/>
          </p:cNvSpPr>
          <p:nvPr/>
        </p:nvSpPr>
        <p:spPr>
          <a:xfrm>
            <a:off x="223936" y="1782147"/>
            <a:ext cx="6018244" cy="394684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A53010"/>
              </a:buClr>
              <a:buSzTx/>
              <a:buNone/>
              <a:tabLst/>
              <a:defRPr/>
            </a:pPr>
            <a:r>
              <a:rPr kumimoji="0" lang="en-US" sz="2200" b="1" i="0" u="none" strike="noStrike" kern="1200" cap="none" spc="0" normalizeH="0" baseline="0" noProof="0" dirty="0">
                <a:ln>
                  <a:noFill/>
                </a:ln>
                <a:solidFill>
                  <a:sysClr val="windowText" lastClr="000000">
                    <a:lumMod val="75000"/>
                    <a:lumOff val="25000"/>
                  </a:sysClr>
                </a:solidFill>
                <a:effectLst/>
                <a:uLnTx/>
                <a:uFillTx/>
                <a:latin typeface="Calibri" panose="020F0502020204030204" pitchFamily="34" charset="0"/>
                <a:ea typeface="Calibri" panose="020F0502020204030204" pitchFamily="34" charset="0"/>
                <a:cs typeface="Times New Roman" panose="02020603050405020304" pitchFamily="18" charset="0"/>
              </a:rPr>
              <a:t>Proportional distribution of data collection points</a:t>
            </a:r>
          </a:p>
          <a:p>
            <a:pPr marL="742950" marR="0" lvl="1" indent="-28575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Calibri" panose="020F0502020204030204" pitchFamily="34" charset="0"/>
                <a:ea typeface="Calibri" panose="020F0502020204030204" pitchFamily="34" charset="0"/>
                <a:cs typeface="Times New Roman" panose="02020603050405020304" pitchFamily="18" charset="0"/>
              </a:rPr>
              <a:t>Of the 167 drainage points collected in </a:t>
            </a:r>
            <a:r>
              <a:rPr kumimoji="0" lang="en-US" sz="2000" b="0" i="0" u="none" strike="noStrike" kern="1200" cap="none" spc="0" normalizeH="0" baseline="0" noProof="0" dirty="0" err="1">
                <a:ln>
                  <a:noFill/>
                </a:ln>
                <a:solidFill>
                  <a:sysClr val="windowText" lastClr="000000">
                    <a:lumMod val="75000"/>
                    <a:lumOff val="25000"/>
                  </a:sysClr>
                </a:solidFill>
                <a:effectLst/>
                <a:uLnTx/>
                <a:uFillTx/>
                <a:latin typeface="Calibri" panose="020F0502020204030204" pitchFamily="34" charset="0"/>
                <a:ea typeface="Calibri" panose="020F0502020204030204" pitchFamily="34" charset="0"/>
                <a:cs typeface="Times New Roman" panose="02020603050405020304" pitchFamily="18" charset="0"/>
              </a:rPr>
              <a:t>Bwaise</a:t>
            </a: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Calibri" panose="020F0502020204030204" pitchFamily="34" charset="0"/>
                <a:ea typeface="Calibri" panose="020F0502020204030204" pitchFamily="34" charset="0"/>
                <a:cs typeface="Times New Roman" panose="02020603050405020304" pitchFamily="18" charset="0"/>
              </a:rPr>
              <a:t> 26% were near the road network whereas 74% were in drainage channels</a:t>
            </a:r>
          </a:p>
          <a:p>
            <a:pPr marL="742950" marR="0" lvl="1" indent="-28575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Calibri" panose="020F0502020204030204" pitchFamily="34" charset="0"/>
                <a:ea typeface="Calibri" panose="020F0502020204030204" pitchFamily="34" charset="0"/>
                <a:cs typeface="Times New Roman" panose="02020603050405020304" pitchFamily="18" charset="0"/>
              </a:rPr>
              <a:t>56% percent of these had vegetation close to them</a:t>
            </a:r>
          </a:p>
          <a:p>
            <a:pPr marL="742950" marR="0" lvl="1" indent="-28575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Calibri" panose="020F0502020204030204" pitchFamily="34" charset="0"/>
                <a:ea typeface="Calibri" panose="020F0502020204030204" pitchFamily="34" charset="0"/>
                <a:cs typeface="Times New Roman" panose="02020603050405020304" pitchFamily="18" charset="0"/>
              </a:rPr>
              <a:t>35% of the drainage points had grass cover, with 52% of the points having vegetation covering about 30% of the channel </a:t>
            </a:r>
            <a:endParaRPr kumimoji="0" lang="en-US" sz="20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endParaRPr>
          </a:p>
        </p:txBody>
      </p:sp>
      <p:graphicFrame>
        <p:nvGraphicFramePr>
          <p:cNvPr id="12" name="Table 11">
            <a:extLst>
              <a:ext uri="{FF2B5EF4-FFF2-40B4-BE49-F238E27FC236}">
                <a16:creationId xmlns:a16="http://schemas.microsoft.com/office/drawing/2014/main" id="{09B22166-CDBE-BA9D-08C9-318BF36EFF74}"/>
              </a:ext>
            </a:extLst>
          </p:cNvPr>
          <p:cNvGraphicFramePr>
            <a:graphicFrameLocks noGrp="1"/>
          </p:cNvGraphicFramePr>
          <p:nvPr>
            <p:extLst>
              <p:ext uri="{D42A27DB-BD31-4B8C-83A1-F6EECF244321}">
                <p14:modId xmlns:p14="http://schemas.microsoft.com/office/powerpoint/2010/main" val="2252627586"/>
              </p:ext>
            </p:extLst>
          </p:nvPr>
        </p:nvGraphicFramePr>
        <p:xfrm>
          <a:off x="6622101" y="1390262"/>
          <a:ext cx="4917232" cy="4352872"/>
        </p:xfrm>
        <a:graphic>
          <a:graphicData uri="http://schemas.openxmlformats.org/drawingml/2006/table">
            <a:tbl>
              <a:tblPr firstRow="1" firstCol="1" bandRow="1"/>
              <a:tblGrid>
                <a:gridCol w="1932783">
                  <a:extLst>
                    <a:ext uri="{9D8B030D-6E8A-4147-A177-3AD203B41FA5}">
                      <a16:colId xmlns:a16="http://schemas.microsoft.com/office/drawing/2014/main" val="2649748173"/>
                    </a:ext>
                  </a:extLst>
                </a:gridCol>
                <a:gridCol w="852700">
                  <a:extLst>
                    <a:ext uri="{9D8B030D-6E8A-4147-A177-3AD203B41FA5}">
                      <a16:colId xmlns:a16="http://schemas.microsoft.com/office/drawing/2014/main" val="3456290081"/>
                    </a:ext>
                  </a:extLst>
                </a:gridCol>
                <a:gridCol w="986394">
                  <a:extLst>
                    <a:ext uri="{9D8B030D-6E8A-4147-A177-3AD203B41FA5}">
                      <a16:colId xmlns:a16="http://schemas.microsoft.com/office/drawing/2014/main" val="184285662"/>
                    </a:ext>
                  </a:extLst>
                </a:gridCol>
                <a:gridCol w="1145355">
                  <a:extLst>
                    <a:ext uri="{9D8B030D-6E8A-4147-A177-3AD203B41FA5}">
                      <a16:colId xmlns:a16="http://schemas.microsoft.com/office/drawing/2014/main" val="3169704783"/>
                    </a:ext>
                  </a:extLst>
                </a:gridCol>
              </a:tblGrid>
              <a:tr h="381915">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marL="0" marR="0">
                        <a:lnSpc>
                          <a:spcPct val="107000"/>
                        </a:lnSpc>
                        <a:spcBef>
                          <a:spcPts val="400"/>
                        </a:spcBef>
                        <a:spcAft>
                          <a:spcPts val="400"/>
                        </a:spcAf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AAC91"/>
                    </a:solidFill>
                  </a:tcPr>
                </a:tc>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marL="0" marR="0">
                        <a:lnSpc>
                          <a:spcPct val="107000"/>
                        </a:lnSpc>
                        <a:spcBef>
                          <a:spcPts val="400"/>
                        </a:spcBef>
                        <a:spcAft>
                          <a:spcPts val="400"/>
                        </a:spcAft>
                      </a:pPr>
                      <a:r>
                        <a:rPr lang="en-US" sz="1400">
                          <a:effectLst/>
                        </a:rPr>
                        <a:t>Bwaise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AAC91"/>
                    </a:solidFill>
                  </a:tcPr>
                </a:tc>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marL="0" marR="0">
                        <a:lnSpc>
                          <a:spcPct val="107000"/>
                        </a:lnSpc>
                        <a:spcBef>
                          <a:spcPts val="400"/>
                        </a:spcBef>
                        <a:spcAft>
                          <a:spcPts val="400"/>
                        </a:spcAft>
                      </a:pPr>
                      <a:r>
                        <a:rPr lang="en-US" sz="1400">
                          <a:effectLst/>
                        </a:rPr>
                        <a:t>Kalerwe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AAC91"/>
                    </a:solidFill>
                  </a:tcPr>
                </a:tc>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marL="0" marR="0">
                        <a:lnSpc>
                          <a:spcPct val="107000"/>
                        </a:lnSpc>
                        <a:spcBef>
                          <a:spcPts val="400"/>
                        </a:spcBef>
                        <a:spcAft>
                          <a:spcPts val="400"/>
                        </a:spcAft>
                      </a:pPr>
                      <a:r>
                        <a:rPr lang="en-US" sz="1400" dirty="0">
                          <a:effectLst/>
                        </a:rPr>
                        <a:t>Total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AAC91"/>
                    </a:solidFill>
                  </a:tcPr>
                </a:tc>
                <a:extLst>
                  <a:ext uri="{0D108BD9-81ED-4DB2-BD59-A6C34878D82A}">
                    <a16:rowId xmlns:a16="http://schemas.microsoft.com/office/drawing/2014/main" val="1589055063"/>
                  </a:ext>
                </a:extLst>
              </a:tr>
              <a:tr h="346094">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marL="0" marR="0" algn="l">
                        <a:lnSpc>
                          <a:spcPct val="107000"/>
                        </a:lnSpc>
                        <a:spcBef>
                          <a:spcPts val="400"/>
                        </a:spcBef>
                        <a:spcAft>
                          <a:spcPts val="800"/>
                        </a:spcAft>
                      </a:pPr>
                      <a:r>
                        <a:rPr lang="en-US" sz="1200" dirty="0">
                          <a:solidFill>
                            <a:srgbClr val="FFC000"/>
                          </a:solidFill>
                          <a:effectLst/>
                        </a:rPr>
                        <a:t>Data points collected</a:t>
                      </a:r>
                      <a:endParaRPr lang="en-US" sz="18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a:lnSpc>
                          <a:spcPct val="107000"/>
                        </a:lnSpc>
                        <a:spcBef>
                          <a:spcPts val="400"/>
                        </a:spcBef>
                        <a:spcAft>
                          <a:spcPts val="800"/>
                        </a:spcAft>
                      </a:pPr>
                      <a:r>
                        <a:rPr lang="en-US" sz="900">
                          <a:effectLst/>
                        </a:rPr>
                        <a:t>316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tint val="4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a:lnSpc>
                          <a:spcPct val="107000"/>
                        </a:lnSpc>
                        <a:spcBef>
                          <a:spcPts val="400"/>
                        </a:spcBef>
                        <a:spcAft>
                          <a:spcPts val="800"/>
                        </a:spcAft>
                      </a:pPr>
                      <a:r>
                        <a:rPr lang="en-US" sz="900">
                          <a:effectLst/>
                        </a:rPr>
                        <a:t>246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tint val="4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a:lnSpc>
                          <a:spcPct val="107000"/>
                        </a:lnSpc>
                        <a:spcBef>
                          <a:spcPts val="400"/>
                        </a:spcBef>
                        <a:spcAft>
                          <a:spcPts val="800"/>
                        </a:spcAft>
                      </a:pPr>
                      <a:r>
                        <a:rPr lang="en-US" sz="900">
                          <a:effectLst/>
                        </a:rPr>
                        <a:t>562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tint val="40000"/>
                      </a:srgbClr>
                    </a:solidFill>
                  </a:tcPr>
                </a:tc>
                <a:extLst>
                  <a:ext uri="{0D108BD9-81ED-4DB2-BD59-A6C34878D82A}">
                    <a16:rowId xmlns:a16="http://schemas.microsoft.com/office/drawing/2014/main" val="2374482316"/>
                  </a:ext>
                </a:extLst>
              </a:tr>
              <a:tr h="346094">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marL="0" marR="0" indent="0" algn="l">
                        <a:lnSpc>
                          <a:spcPct val="107000"/>
                        </a:lnSpc>
                        <a:spcBef>
                          <a:spcPts val="0"/>
                        </a:spcBef>
                        <a:spcAft>
                          <a:spcPts val="800"/>
                        </a:spcAft>
                      </a:pPr>
                      <a:r>
                        <a:rPr lang="en-US" sz="900" dirty="0">
                          <a:effectLst/>
                        </a:rPr>
                        <a:t>Rubbish dumps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a:lnSpc>
                          <a:spcPct val="107000"/>
                        </a:lnSpc>
                        <a:spcBef>
                          <a:spcPts val="0"/>
                        </a:spcBef>
                        <a:spcAft>
                          <a:spcPts val="800"/>
                        </a:spcAft>
                      </a:pPr>
                      <a:r>
                        <a:rPr lang="en-US" sz="900">
                          <a:effectLst/>
                        </a:rPr>
                        <a:t>149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tint val="2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a:lnSpc>
                          <a:spcPct val="107000"/>
                        </a:lnSpc>
                        <a:spcBef>
                          <a:spcPts val="0"/>
                        </a:spcBef>
                        <a:spcAft>
                          <a:spcPts val="800"/>
                        </a:spcAft>
                      </a:pPr>
                      <a:r>
                        <a:rPr lang="en-US" sz="900" dirty="0">
                          <a:effectLst/>
                        </a:rPr>
                        <a:t>110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tint val="2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a:lnSpc>
                          <a:spcPct val="107000"/>
                        </a:lnSpc>
                        <a:spcBef>
                          <a:spcPts val="0"/>
                        </a:spcBef>
                        <a:spcAft>
                          <a:spcPts val="800"/>
                        </a:spcAft>
                      </a:pPr>
                      <a:r>
                        <a:rPr lang="en-US" sz="900" dirty="0">
                          <a:effectLst/>
                        </a:rPr>
                        <a:t>259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tint val="20000"/>
                      </a:srgbClr>
                    </a:solidFill>
                  </a:tcPr>
                </a:tc>
                <a:extLst>
                  <a:ext uri="{0D108BD9-81ED-4DB2-BD59-A6C34878D82A}">
                    <a16:rowId xmlns:a16="http://schemas.microsoft.com/office/drawing/2014/main" val="2446559879"/>
                  </a:ext>
                </a:extLst>
              </a:tr>
              <a:tr h="346094">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marL="0" marR="0" indent="0" algn="l">
                        <a:lnSpc>
                          <a:spcPct val="107000"/>
                        </a:lnSpc>
                        <a:spcBef>
                          <a:spcPts val="0"/>
                        </a:spcBef>
                        <a:spcAft>
                          <a:spcPts val="800"/>
                        </a:spcAft>
                      </a:pPr>
                      <a:r>
                        <a:rPr lang="en-US" sz="900" dirty="0">
                          <a:effectLst/>
                        </a:rPr>
                        <a:t>Drainage channels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a:lnSpc>
                          <a:spcPct val="107000"/>
                        </a:lnSpc>
                        <a:spcBef>
                          <a:spcPts val="0"/>
                        </a:spcBef>
                        <a:spcAft>
                          <a:spcPts val="800"/>
                        </a:spcAft>
                      </a:pPr>
                      <a:r>
                        <a:rPr lang="en-US" sz="900" dirty="0">
                          <a:effectLst/>
                        </a:rPr>
                        <a:t>167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tint val="4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a:lnSpc>
                          <a:spcPct val="107000"/>
                        </a:lnSpc>
                        <a:spcBef>
                          <a:spcPts val="0"/>
                        </a:spcBef>
                        <a:spcAft>
                          <a:spcPts val="800"/>
                        </a:spcAft>
                      </a:pPr>
                      <a:r>
                        <a:rPr lang="en-US" sz="900">
                          <a:effectLst/>
                        </a:rPr>
                        <a:t>136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tint val="4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a:lnSpc>
                          <a:spcPct val="107000"/>
                        </a:lnSpc>
                        <a:spcBef>
                          <a:spcPts val="0"/>
                        </a:spcBef>
                        <a:spcAft>
                          <a:spcPts val="800"/>
                        </a:spcAft>
                      </a:pPr>
                      <a:r>
                        <a:rPr lang="en-US" sz="900">
                          <a:effectLst/>
                        </a:rPr>
                        <a:t>303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tint val="40000"/>
                      </a:srgbClr>
                    </a:solidFill>
                  </a:tcPr>
                </a:tc>
                <a:extLst>
                  <a:ext uri="{0D108BD9-81ED-4DB2-BD59-A6C34878D82A}">
                    <a16:rowId xmlns:a16="http://schemas.microsoft.com/office/drawing/2014/main" val="1892982575"/>
                  </a:ext>
                </a:extLst>
              </a:tr>
              <a:tr h="346094">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marL="0" marR="0" algn="l">
                        <a:lnSpc>
                          <a:spcPct val="107000"/>
                        </a:lnSpc>
                        <a:spcBef>
                          <a:spcPts val="0"/>
                        </a:spcBef>
                        <a:spcAft>
                          <a:spcPts val="800"/>
                        </a:spcAft>
                      </a:pPr>
                      <a:r>
                        <a:rPr lang="en-US" sz="900" dirty="0">
                          <a:effectLst/>
                        </a:rPr>
                        <a:t>Drainage near road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a:lnSpc>
                          <a:spcPct val="107000"/>
                        </a:lnSpc>
                        <a:spcBef>
                          <a:spcPts val="0"/>
                        </a:spcBef>
                        <a:spcAft>
                          <a:spcPts val="800"/>
                        </a:spcAft>
                      </a:pPr>
                      <a:r>
                        <a:rPr lang="en-US" sz="900">
                          <a:effectLst/>
                        </a:rPr>
                        <a:t>26%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tint val="2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a:lnSpc>
                          <a:spcPct val="107000"/>
                        </a:lnSpc>
                        <a:spcBef>
                          <a:spcPts val="0"/>
                        </a:spcBef>
                        <a:spcAft>
                          <a:spcPts val="800"/>
                        </a:spcAft>
                      </a:pPr>
                      <a:r>
                        <a:rPr lang="en-US" sz="900">
                          <a:effectLst/>
                        </a:rPr>
                        <a:t>41%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tint val="2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a:lnSpc>
                          <a:spcPct val="107000"/>
                        </a:lnSpc>
                        <a:spcBef>
                          <a:spcPts val="0"/>
                        </a:spcBef>
                        <a:spcAft>
                          <a:spcPts val="800"/>
                        </a:spcAf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tint val="20000"/>
                      </a:srgbClr>
                    </a:solidFill>
                  </a:tcPr>
                </a:tc>
                <a:extLst>
                  <a:ext uri="{0D108BD9-81ED-4DB2-BD59-A6C34878D82A}">
                    <a16:rowId xmlns:a16="http://schemas.microsoft.com/office/drawing/2014/main" val="3215618641"/>
                  </a:ext>
                </a:extLst>
              </a:tr>
              <a:tr h="346094">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marL="0" marR="0" algn="l">
                        <a:lnSpc>
                          <a:spcPct val="107000"/>
                        </a:lnSpc>
                        <a:spcBef>
                          <a:spcPts val="0"/>
                        </a:spcBef>
                        <a:spcAft>
                          <a:spcPts val="800"/>
                        </a:spcAft>
                      </a:pPr>
                      <a:r>
                        <a:rPr lang="en-US" sz="900" dirty="0">
                          <a:effectLst/>
                        </a:rPr>
                        <a:t>Vegetation close feature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a:lnSpc>
                          <a:spcPct val="107000"/>
                        </a:lnSpc>
                        <a:spcBef>
                          <a:spcPts val="0"/>
                        </a:spcBef>
                        <a:spcAft>
                          <a:spcPts val="800"/>
                        </a:spcAft>
                      </a:pPr>
                      <a:r>
                        <a:rPr lang="en-US" sz="900">
                          <a:effectLst/>
                        </a:rPr>
                        <a:t>56%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tint val="4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a:lnSpc>
                          <a:spcPct val="107000"/>
                        </a:lnSpc>
                        <a:spcBef>
                          <a:spcPts val="0"/>
                        </a:spcBef>
                        <a:spcAft>
                          <a:spcPts val="800"/>
                        </a:spcAft>
                      </a:pPr>
                      <a:r>
                        <a:rPr lang="en-US" sz="900">
                          <a:effectLst/>
                        </a:rPr>
                        <a:t>46%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tint val="4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a:lnSpc>
                          <a:spcPct val="107000"/>
                        </a:lnSpc>
                        <a:spcBef>
                          <a:spcPts val="0"/>
                        </a:spcBef>
                        <a:spcAft>
                          <a:spcPts val="800"/>
                        </a:spcAf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tint val="40000"/>
                      </a:srgbClr>
                    </a:solidFill>
                  </a:tcPr>
                </a:tc>
                <a:extLst>
                  <a:ext uri="{0D108BD9-81ED-4DB2-BD59-A6C34878D82A}">
                    <a16:rowId xmlns:a16="http://schemas.microsoft.com/office/drawing/2014/main" val="1203626150"/>
                  </a:ext>
                </a:extLst>
              </a:tr>
              <a:tr h="145622">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marL="0" marR="0" algn="l">
                        <a:lnSpc>
                          <a:spcPct val="107000"/>
                        </a:lnSpc>
                        <a:spcBef>
                          <a:spcPts val="0"/>
                        </a:spcBef>
                        <a:spcAft>
                          <a:spcPts val="800"/>
                        </a:spcAft>
                      </a:pPr>
                      <a:r>
                        <a:rPr lang="en-US" sz="900">
                          <a:effectLst/>
                        </a:rPr>
                        <a:t>Drainage with vegetation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a:lnSpc>
                          <a:spcPct val="107000"/>
                        </a:lnSpc>
                        <a:spcBef>
                          <a:spcPts val="0"/>
                        </a:spcBef>
                        <a:spcAft>
                          <a:spcPts val="800"/>
                        </a:spcAft>
                      </a:pPr>
                      <a:r>
                        <a:rPr lang="en-US" sz="900">
                          <a:effectLst/>
                        </a:rPr>
                        <a:t>35%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tint val="2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a:lnSpc>
                          <a:spcPct val="107000"/>
                        </a:lnSpc>
                        <a:spcBef>
                          <a:spcPts val="0"/>
                        </a:spcBef>
                        <a:spcAft>
                          <a:spcPts val="800"/>
                        </a:spcAft>
                      </a:pPr>
                      <a:r>
                        <a:rPr lang="en-US" sz="900">
                          <a:effectLst/>
                        </a:rPr>
                        <a:t>31%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tint val="2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a:lnSpc>
                          <a:spcPct val="107000"/>
                        </a:lnSpc>
                        <a:spcBef>
                          <a:spcPts val="0"/>
                        </a:spcBef>
                        <a:spcAft>
                          <a:spcPts val="800"/>
                        </a:spcAf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tint val="20000"/>
                      </a:srgbClr>
                    </a:solidFill>
                  </a:tcPr>
                </a:tc>
                <a:extLst>
                  <a:ext uri="{0D108BD9-81ED-4DB2-BD59-A6C34878D82A}">
                    <a16:rowId xmlns:a16="http://schemas.microsoft.com/office/drawing/2014/main" val="3543366000"/>
                  </a:ext>
                </a:extLst>
              </a:tr>
              <a:tr h="710489">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marL="0" marR="0" indent="0" algn="l">
                        <a:lnSpc>
                          <a:spcPct val="107000"/>
                        </a:lnSpc>
                        <a:spcBef>
                          <a:spcPts val="0"/>
                        </a:spcBef>
                        <a:spcAft>
                          <a:spcPts val="800"/>
                        </a:spcAft>
                      </a:pPr>
                      <a:r>
                        <a:rPr lang="en-US" sz="1200" dirty="0">
                          <a:effectLst/>
                        </a:rPr>
                        <a:t>Extent of vegetation </a:t>
                      </a:r>
                      <a:br>
                        <a:rPr lang="en-US" sz="1200" dirty="0">
                          <a:effectLst/>
                        </a:rPr>
                      </a:br>
                      <a:r>
                        <a:rPr lang="en-US" sz="1200" dirty="0">
                          <a:effectLst/>
                        </a:rPr>
                        <a:t>coverage (%)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a:lnSpc>
                          <a:spcPct val="107000"/>
                        </a:lnSpc>
                        <a:spcBef>
                          <a:spcPts val="0"/>
                        </a:spcBef>
                        <a:spcAft>
                          <a:spcPts val="800"/>
                        </a:spcAf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tint val="4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a:lnSpc>
                          <a:spcPct val="107000"/>
                        </a:lnSpc>
                        <a:spcBef>
                          <a:spcPts val="0"/>
                        </a:spcBef>
                        <a:spcAft>
                          <a:spcPts val="800"/>
                        </a:spcAf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tint val="4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a:lnSpc>
                          <a:spcPct val="107000"/>
                        </a:lnSpc>
                        <a:spcBef>
                          <a:spcPts val="0"/>
                        </a:spcBef>
                        <a:spcAft>
                          <a:spcPts val="800"/>
                        </a:spcAf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tint val="40000"/>
                      </a:srgbClr>
                    </a:solidFill>
                  </a:tcPr>
                </a:tc>
                <a:extLst>
                  <a:ext uri="{0D108BD9-81ED-4DB2-BD59-A6C34878D82A}">
                    <a16:rowId xmlns:a16="http://schemas.microsoft.com/office/drawing/2014/main" val="2032964789"/>
                  </a:ext>
                </a:extLst>
              </a:tr>
              <a:tr h="346094">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marL="0" marR="0" indent="332740" algn="l">
                        <a:lnSpc>
                          <a:spcPct val="107000"/>
                        </a:lnSpc>
                        <a:spcBef>
                          <a:spcPts val="0"/>
                        </a:spcBef>
                        <a:spcAft>
                          <a:spcPts val="800"/>
                        </a:spcAft>
                      </a:pPr>
                      <a:r>
                        <a:rPr lang="en-US" sz="900">
                          <a:effectLst/>
                        </a:rPr>
                        <a:t>Less than 30 percent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a:lnSpc>
                          <a:spcPct val="107000"/>
                        </a:lnSpc>
                        <a:spcBef>
                          <a:spcPts val="0"/>
                        </a:spcBef>
                        <a:spcAft>
                          <a:spcPts val="800"/>
                        </a:spcAft>
                      </a:pPr>
                      <a:r>
                        <a:rPr lang="en-US" sz="900">
                          <a:effectLst/>
                        </a:rPr>
                        <a:t>52%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tint val="2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a:lnSpc>
                          <a:spcPct val="107000"/>
                        </a:lnSpc>
                        <a:spcBef>
                          <a:spcPts val="0"/>
                        </a:spcBef>
                        <a:spcAft>
                          <a:spcPts val="800"/>
                        </a:spcAft>
                      </a:pPr>
                      <a:r>
                        <a:rPr lang="en-US" sz="900">
                          <a:effectLst/>
                        </a:rPr>
                        <a:t>57%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tint val="2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a:lnSpc>
                          <a:spcPct val="107000"/>
                        </a:lnSpc>
                        <a:spcBef>
                          <a:spcPts val="0"/>
                        </a:spcBef>
                        <a:spcAft>
                          <a:spcPts val="800"/>
                        </a:spcAf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tint val="20000"/>
                      </a:srgbClr>
                    </a:solidFill>
                  </a:tcPr>
                </a:tc>
                <a:extLst>
                  <a:ext uri="{0D108BD9-81ED-4DB2-BD59-A6C34878D82A}">
                    <a16:rowId xmlns:a16="http://schemas.microsoft.com/office/drawing/2014/main" val="2303505607"/>
                  </a:ext>
                </a:extLst>
              </a:tr>
              <a:tr h="346094">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marL="0" marR="0" indent="332740" algn="l">
                        <a:lnSpc>
                          <a:spcPct val="107000"/>
                        </a:lnSpc>
                        <a:spcBef>
                          <a:spcPts val="0"/>
                        </a:spcBef>
                        <a:spcAft>
                          <a:spcPts val="800"/>
                        </a:spcAft>
                      </a:pPr>
                      <a:r>
                        <a:rPr lang="en-US" sz="900" dirty="0">
                          <a:effectLst/>
                        </a:rPr>
                        <a:t>30 – 50 percent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a:lnSpc>
                          <a:spcPct val="107000"/>
                        </a:lnSpc>
                        <a:spcBef>
                          <a:spcPts val="0"/>
                        </a:spcBef>
                        <a:spcAft>
                          <a:spcPts val="800"/>
                        </a:spcAft>
                      </a:pPr>
                      <a:r>
                        <a:rPr lang="en-US" sz="900">
                          <a:effectLst/>
                        </a:rPr>
                        <a:t>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tint val="4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a:lnSpc>
                          <a:spcPct val="107000"/>
                        </a:lnSpc>
                        <a:spcBef>
                          <a:spcPts val="0"/>
                        </a:spcBef>
                        <a:spcAft>
                          <a:spcPts val="800"/>
                        </a:spcAft>
                      </a:pPr>
                      <a:r>
                        <a:rPr lang="en-US" sz="900">
                          <a:effectLst/>
                        </a:rPr>
                        <a:t>31%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tint val="4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a:lnSpc>
                          <a:spcPct val="107000"/>
                        </a:lnSpc>
                        <a:spcBef>
                          <a:spcPts val="0"/>
                        </a:spcBef>
                        <a:spcAft>
                          <a:spcPts val="800"/>
                        </a:spcAf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tint val="40000"/>
                      </a:srgbClr>
                    </a:solidFill>
                  </a:tcPr>
                </a:tc>
                <a:extLst>
                  <a:ext uri="{0D108BD9-81ED-4DB2-BD59-A6C34878D82A}">
                    <a16:rowId xmlns:a16="http://schemas.microsoft.com/office/drawing/2014/main" val="1316667508"/>
                  </a:ext>
                </a:extLst>
              </a:tr>
              <a:tr h="346094">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marL="0" marR="0" indent="332740" algn="l">
                        <a:lnSpc>
                          <a:spcPct val="107000"/>
                        </a:lnSpc>
                        <a:spcBef>
                          <a:spcPts val="0"/>
                        </a:spcBef>
                        <a:spcAft>
                          <a:spcPts val="800"/>
                        </a:spcAft>
                      </a:pPr>
                      <a:r>
                        <a:rPr lang="en-US" sz="900">
                          <a:effectLst/>
                        </a:rPr>
                        <a:t>50 – 70 percent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a:lnSpc>
                          <a:spcPct val="107000"/>
                        </a:lnSpc>
                        <a:spcBef>
                          <a:spcPts val="0"/>
                        </a:spcBef>
                        <a:spcAft>
                          <a:spcPts val="800"/>
                        </a:spcAft>
                      </a:pPr>
                      <a:r>
                        <a:rPr lang="en-US" sz="900">
                          <a:effectLst/>
                        </a:rPr>
                        <a:t>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tint val="2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a:lnSpc>
                          <a:spcPct val="107000"/>
                        </a:lnSpc>
                        <a:spcBef>
                          <a:spcPts val="0"/>
                        </a:spcBef>
                        <a:spcAft>
                          <a:spcPts val="800"/>
                        </a:spcAft>
                      </a:pPr>
                      <a:r>
                        <a:rPr lang="en-US" sz="9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tint val="2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a:lnSpc>
                          <a:spcPct val="107000"/>
                        </a:lnSpc>
                        <a:spcBef>
                          <a:spcPts val="0"/>
                        </a:spcBef>
                        <a:spcAft>
                          <a:spcPts val="800"/>
                        </a:spcAf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tint val="20000"/>
                      </a:srgbClr>
                    </a:solidFill>
                  </a:tcPr>
                </a:tc>
                <a:extLst>
                  <a:ext uri="{0D108BD9-81ED-4DB2-BD59-A6C34878D82A}">
                    <a16:rowId xmlns:a16="http://schemas.microsoft.com/office/drawing/2014/main" val="2296199771"/>
                  </a:ext>
                </a:extLst>
              </a:tr>
              <a:tr h="346094">
                <a:tc>
                  <a:txBody>
                    <a:bodyPr/>
                    <a:lstStyle>
                      <a:lvl1pPr marL="0" algn="l" defTabSz="914400" rtl="0" eaLnBrk="1" latinLnBrk="0" hangingPunct="1">
                        <a:defRPr sz="1800" b="1" kern="1200">
                          <a:solidFill>
                            <a:schemeClr val="lt1"/>
                          </a:solidFill>
                          <a:latin typeface="Century Gothic" panose="020B0502020202020204"/>
                        </a:defRPr>
                      </a:lvl1pPr>
                      <a:lvl2pPr marL="457200" algn="l" defTabSz="914400" rtl="0" eaLnBrk="1" latinLnBrk="0" hangingPunct="1">
                        <a:defRPr sz="1800" b="1" kern="1200">
                          <a:solidFill>
                            <a:schemeClr val="lt1"/>
                          </a:solidFill>
                          <a:latin typeface="Century Gothic" panose="020B0502020202020204"/>
                        </a:defRPr>
                      </a:lvl2pPr>
                      <a:lvl3pPr marL="914400" algn="l" defTabSz="914400" rtl="0" eaLnBrk="1" latinLnBrk="0" hangingPunct="1">
                        <a:defRPr sz="1800" b="1" kern="1200">
                          <a:solidFill>
                            <a:schemeClr val="lt1"/>
                          </a:solidFill>
                          <a:latin typeface="Century Gothic" panose="020B0502020202020204"/>
                        </a:defRPr>
                      </a:lvl3pPr>
                      <a:lvl4pPr marL="1371600" algn="l" defTabSz="914400" rtl="0" eaLnBrk="1" latinLnBrk="0" hangingPunct="1">
                        <a:defRPr sz="1800" b="1" kern="1200">
                          <a:solidFill>
                            <a:schemeClr val="lt1"/>
                          </a:solidFill>
                          <a:latin typeface="Century Gothic" panose="020B0502020202020204"/>
                        </a:defRPr>
                      </a:lvl4pPr>
                      <a:lvl5pPr marL="1828800" algn="l" defTabSz="914400" rtl="0" eaLnBrk="1" latinLnBrk="0" hangingPunct="1">
                        <a:defRPr sz="1800" b="1" kern="1200">
                          <a:solidFill>
                            <a:schemeClr val="lt1"/>
                          </a:solidFill>
                          <a:latin typeface="Century Gothic" panose="020B0502020202020204"/>
                        </a:defRPr>
                      </a:lvl5pPr>
                      <a:lvl6pPr marL="2286000" algn="l" defTabSz="914400" rtl="0" eaLnBrk="1" latinLnBrk="0" hangingPunct="1">
                        <a:defRPr sz="1800" b="1" kern="1200">
                          <a:solidFill>
                            <a:schemeClr val="lt1"/>
                          </a:solidFill>
                          <a:latin typeface="Century Gothic" panose="020B0502020202020204"/>
                        </a:defRPr>
                      </a:lvl6pPr>
                      <a:lvl7pPr marL="2743200" algn="l" defTabSz="914400" rtl="0" eaLnBrk="1" latinLnBrk="0" hangingPunct="1">
                        <a:defRPr sz="1800" b="1" kern="1200">
                          <a:solidFill>
                            <a:schemeClr val="lt1"/>
                          </a:solidFill>
                          <a:latin typeface="Century Gothic" panose="020B0502020202020204"/>
                        </a:defRPr>
                      </a:lvl7pPr>
                      <a:lvl8pPr marL="3200400" algn="l" defTabSz="914400" rtl="0" eaLnBrk="1" latinLnBrk="0" hangingPunct="1">
                        <a:defRPr sz="1800" b="1" kern="1200">
                          <a:solidFill>
                            <a:schemeClr val="lt1"/>
                          </a:solidFill>
                          <a:latin typeface="Century Gothic" panose="020B0502020202020204"/>
                        </a:defRPr>
                      </a:lvl8pPr>
                      <a:lvl9pPr marL="3657600" algn="l" defTabSz="914400" rtl="0" eaLnBrk="1" latinLnBrk="0" hangingPunct="1">
                        <a:defRPr sz="1800" b="1" kern="1200">
                          <a:solidFill>
                            <a:schemeClr val="lt1"/>
                          </a:solidFill>
                          <a:latin typeface="Century Gothic" panose="020B0502020202020204"/>
                        </a:defRPr>
                      </a:lvl9pPr>
                    </a:lstStyle>
                    <a:p>
                      <a:pPr marL="0" marR="0" indent="332740" algn="l">
                        <a:lnSpc>
                          <a:spcPct val="107000"/>
                        </a:lnSpc>
                        <a:spcBef>
                          <a:spcPts val="0"/>
                        </a:spcBef>
                        <a:spcAft>
                          <a:spcPts val="400"/>
                        </a:spcAft>
                      </a:pPr>
                      <a:r>
                        <a:rPr lang="en-US" sz="900" dirty="0">
                          <a:effectLst/>
                        </a:rPr>
                        <a:t>More than 70 percent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a:lnSpc>
                          <a:spcPct val="107000"/>
                        </a:lnSpc>
                        <a:spcBef>
                          <a:spcPts val="0"/>
                        </a:spcBef>
                        <a:spcAft>
                          <a:spcPts val="400"/>
                        </a:spcAft>
                      </a:pPr>
                      <a:r>
                        <a:rPr lang="en-US" sz="9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tint val="4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a:lnSpc>
                          <a:spcPct val="107000"/>
                        </a:lnSpc>
                        <a:spcBef>
                          <a:spcPts val="0"/>
                        </a:spcBef>
                        <a:spcAft>
                          <a:spcPts val="400"/>
                        </a:spcAft>
                      </a:pPr>
                      <a:r>
                        <a:rPr lang="en-US" sz="9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tint val="40000"/>
                      </a:srgbClr>
                    </a:solidFill>
                  </a:tcPr>
                </a:tc>
                <a:tc>
                  <a:txBody>
                    <a:bodyPr/>
                    <a:lstStyle>
                      <a:lvl1pPr marL="0" algn="l" defTabSz="914400" rtl="0" eaLnBrk="1" latinLnBrk="0" hangingPunct="1">
                        <a:defRPr sz="1800" kern="1200">
                          <a:solidFill>
                            <a:schemeClr val="dk1"/>
                          </a:solidFill>
                          <a:latin typeface="Century Gothic" panose="020B0502020202020204"/>
                        </a:defRPr>
                      </a:lvl1pPr>
                      <a:lvl2pPr marL="457200" algn="l" defTabSz="914400" rtl="0" eaLnBrk="1" latinLnBrk="0" hangingPunct="1">
                        <a:defRPr sz="1800" kern="1200">
                          <a:solidFill>
                            <a:schemeClr val="dk1"/>
                          </a:solidFill>
                          <a:latin typeface="Century Gothic" panose="020B0502020202020204"/>
                        </a:defRPr>
                      </a:lvl2pPr>
                      <a:lvl3pPr marL="914400" algn="l" defTabSz="914400" rtl="0" eaLnBrk="1" latinLnBrk="0" hangingPunct="1">
                        <a:defRPr sz="1800" kern="1200">
                          <a:solidFill>
                            <a:schemeClr val="dk1"/>
                          </a:solidFill>
                          <a:latin typeface="Century Gothic" panose="020B0502020202020204"/>
                        </a:defRPr>
                      </a:lvl3pPr>
                      <a:lvl4pPr marL="1371600" algn="l" defTabSz="914400" rtl="0" eaLnBrk="1" latinLnBrk="0" hangingPunct="1">
                        <a:defRPr sz="1800" kern="1200">
                          <a:solidFill>
                            <a:schemeClr val="dk1"/>
                          </a:solidFill>
                          <a:latin typeface="Century Gothic" panose="020B0502020202020204"/>
                        </a:defRPr>
                      </a:lvl4pPr>
                      <a:lvl5pPr marL="1828800" algn="l" defTabSz="914400" rtl="0" eaLnBrk="1" latinLnBrk="0" hangingPunct="1">
                        <a:defRPr sz="1800" kern="1200">
                          <a:solidFill>
                            <a:schemeClr val="dk1"/>
                          </a:solidFill>
                          <a:latin typeface="Century Gothic" panose="020B0502020202020204"/>
                        </a:defRPr>
                      </a:lvl5pPr>
                      <a:lvl6pPr marL="2286000" algn="l" defTabSz="914400" rtl="0" eaLnBrk="1" latinLnBrk="0" hangingPunct="1">
                        <a:defRPr sz="1800" kern="1200">
                          <a:solidFill>
                            <a:schemeClr val="dk1"/>
                          </a:solidFill>
                          <a:latin typeface="Century Gothic" panose="020B0502020202020204"/>
                        </a:defRPr>
                      </a:lvl6pPr>
                      <a:lvl7pPr marL="2743200" algn="l" defTabSz="914400" rtl="0" eaLnBrk="1" latinLnBrk="0" hangingPunct="1">
                        <a:defRPr sz="1800" kern="1200">
                          <a:solidFill>
                            <a:schemeClr val="dk1"/>
                          </a:solidFill>
                          <a:latin typeface="Century Gothic" panose="020B0502020202020204"/>
                        </a:defRPr>
                      </a:lvl7pPr>
                      <a:lvl8pPr marL="3200400" algn="l" defTabSz="914400" rtl="0" eaLnBrk="1" latinLnBrk="0" hangingPunct="1">
                        <a:defRPr sz="1800" kern="1200">
                          <a:solidFill>
                            <a:schemeClr val="dk1"/>
                          </a:solidFill>
                          <a:latin typeface="Century Gothic" panose="020B0502020202020204"/>
                        </a:defRPr>
                      </a:lvl8pPr>
                      <a:lvl9pPr marL="3657600" algn="l" defTabSz="914400" rtl="0" eaLnBrk="1" latinLnBrk="0" hangingPunct="1">
                        <a:defRPr sz="1800" kern="1200">
                          <a:solidFill>
                            <a:schemeClr val="dk1"/>
                          </a:solidFill>
                          <a:latin typeface="Century Gothic" panose="020B0502020202020204"/>
                        </a:defRPr>
                      </a:lvl9pPr>
                    </a:lstStyle>
                    <a:p>
                      <a:pPr marL="0" marR="0">
                        <a:lnSpc>
                          <a:spcPct val="107000"/>
                        </a:lnSpc>
                        <a:spcBef>
                          <a:spcPts val="0"/>
                        </a:spcBef>
                        <a:spcAft>
                          <a:spcPts val="800"/>
                        </a:spcAft>
                      </a:pPr>
                      <a:r>
                        <a:rPr lang="en-US" sz="9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AAC91">
                        <a:tint val="40000"/>
                      </a:srgbClr>
                    </a:solidFill>
                  </a:tcPr>
                </a:tc>
                <a:extLst>
                  <a:ext uri="{0D108BD9-81ED-4DB2-BD59-A6C34878D82A}">
                    <a16:rowId xmlns:a16="http://schemas.microsoft.com/office/drawing/2014/main" val="1211653843"/>
                  </a:ext>
                </a:extLst>
              </a:tr>
            </a:tbl>
          </a:graphicData>
        </a:graphic>
      </p:graphicFrame>
    </p:spTree>
    <p:extLst>
      <p:ext uri="{BB962C8B-B14F-4D97-AF65-F5344CB8AC3E}">
        <p14:creationId xmlns:p14="http://schemas.microsoft.com/office/powerpoint/2010/main" val="2196403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0A799A-15BA-AC0F-1C08-2953B10E4AA1}"/>
              </a:ext>
            </a:extLst>
          </p:cNvPr>
          <p:cNvSpPr txBox="1"/>
          <p:nvPr/>
        </p:nvSpPr>
        <p:spPr>
          <a:xfrm>
            <a:off x="2623276" y="291521"/>
            <a:ext cx="8370116" cy="523220"/>
          </a:xfrm>
          <a:prstGeom prst="rect">
            <a:avLst/>
          </a:prstGeom>
          <a:noFill/>
        </p:spPr>
        <p:txBody>
          <a:bodyPr wrap="square" rtlCol="0">
            <a:spAutoFit/>
          </a:bodyPr>
          <a:lstStyle/>
          <a:p>
            <a:pPr algn="ctr"/>
            <a:r>
              <a:rPr lang="en-US" sz="2800" b="1" dirty="0">
                <a:solidFill>
                  <a:srgbClr val="0961AA"/>
                </a:solidFill>
                <a:latin typeface="Arial" panose="020B0604020202020204" pitchFamily="34" charset="0"/>
                <a:cs typeface="Arial" panose="020B0604020202020204" pitchFamily="34" charset="0"/>
              </a:rPr>
              <a:t>Results of Community Flood Mapping Activity </a:t>
            </a:r>
          </a:p>
        </p:txBody>
      </p:sp>
      <p:pic>
        <p:nvPicPr>
          <p:cNvPr id="8" name="Picture 7">
            <a:extLst>
              <a:ext uri="{FF2B5EF4-FFF2-40B4-BE49-F238E27FC236}">
                <a16:creationId xmlns:a16="http://schemas.microsoft.com/office/drawing/2014/main" id="{B54E50BB-4EAE-D856-C7B0-8DDEFEAEB3BF}"/>
              </a:ext>
            </a:extLst>
          </p:cNvPr>
          <p:cNvPicPr>
            <a:picLocks noChangeAspect="1"/>
          </p:cNvPicPr>
          <p:nvPr/>
        </p:nvPicPr>
        <p:blipFill>
          <a:blip r:embed="rId2"/>
          <a:stretch>
            <a:fillRect/>
          </a:stretch>
        </p:blipFill>
        <p:spPr>
          <a:xfrm>
            <a:off x="742597" y="1260849"/>
            <a:ext cx="9745012" cy="4672461"/>
          </a:xfrm>
          <a:prstGeom prst="rect">
            <a:avLst/>
          </a:prstGeom>
        </p:spPr>
      </p:pic>
    </p:spTree>
    <p:extLst>
      <p:ext uri="{BB962C8B-B14F-4D97-AF65-F5344CB8AC3E}">
        <p14:creationId xmlns:p14="http://schemas.microsoft.com/office/powerpoint/2010/main" val="1766557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2">
            <a:extLst>
              <a:ext uri="{FF2B5EF4-FFF2-40B4-BE49-F238E27FC236}">
                <a16:creationId xmlns:a16="http://schemas.microsoft.com/office/drawing/2014/main" id="{B70F600A-70FA-811E-7DEE-974B89CEA8D5}"/>
              </a:ext>
            </a:extLst>
          </p:cNvPr>
          <p:cNvSpPr txBox="1">
            <a:spLocks/>
          </p:cNvSpPr>
          <p:nvPr/>
        </p:nvSpPr>
        <p:spPr>
          <a:xfrm>
            <a:off x="513184" y="1334278"/>
            <a:ext cx="10459616" cy="476794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A53010"/>
              </a:buClr>
              <a:buSzTx/>
              <a:buNone/>
              <a:tabLst/>
              <a:defRPr/>
            </a:pPr>
            <a:r>
              <a:rPr kumimoji="0" lang="en-US" sz="24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t>The community flood vulnerability mapping activity in </a:t>
            </a:r>
            <a:r>
              <a:rPr kumimoji="0" lang="en-US" sz="2400" b="0" i="0" u="none" strike="noStrike" kern="1200" cap="none" spc="0" normalizeH="0" baseline="0" noProof="0" dirty="0" err="1">
                <a:ln>
                  <a:noFill/>
                </a:ln>
                <a:solidFill>
                  <a:sysClr val="windowText" lastClr="000000">
                    <a:lumMod val="75000"/>
                    <a:lumOff val="25000"/>
                  </a:sysClr>
                </a:solidFill>
                <a:effectLst/>
                <a:uLnTx/>
                <a:uFillTx/>
                <a:latin typeface="Century Gothic" panose="020B0502020202020204"/>
                <a:ea typeface="+mn-ea"/>
                <a:cs typeface="+mn-cs"/>
              </a:rPr>
              <a:t>Bwaise</a:t>
            </a:r>
            <a:r>
              <a:rPr kumimoji="0" lang="en-US" sz="24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t> and </a:t>
            </a:r>
            <a:r>
              <a:rPr kumimoji="0" lang="en-US" sz="2400" b="0" i="0" u="none" strike="noStrike" kern="1200" cap="none" spc="0" normalizeH="0" baseline="0" noProof="0" dirty="0" err="1">
                <a:ln>
                  <a:noFill/>
                </a:ln>
                <a:solidFill>
                  <a:sysClr val="windowText" lastClr="000000">
                    <a:lumMod val="75000"/>
                    <a:lumOff val="25000"/>
                  </a:sysClr>
                </a:solidFill>
                <a:effectLst/>
                <a:uLnTx/>
                <a:uFillTx/>
                <a:latin typeface="Century Gothic" panose="020B0502020202020204"/>
                <a:ea typeface="+mn-ea"/>
                <a:cs typeface="+mn-cs"/>
              </a:rPr>
              <a:t>Kalerwe</a:t>
            </a:r>
            <a:r>
              <a:rPr kumimoji="0" lang="en-US" sz="24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t> provides useful in-situ data for Flood Risk assessments for Informal Settlements that are often not easily assessable to urban planners and environmental analysts in Uganda, and across Africa</a:t>
            </a:r>
          </a:p>
          <a:p>
            <a:pPr marL="742950" marR="0" lvl="1" indent="-28575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t>Will enhance disaster resilience and sustainable mitigation efforts that engage residents in marginal or informal slums settlements</a:t>
            </a:r>
          </a:p>
          <a:p>
            <a:pPr marL="742950" marR="0" lvl="1" indent="-28575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t> Working with the citizen sensors, </a:t>
            </a:r>
            <a:r>
              <a:rPr kumimoji="0" lang="en-US" sz="2000" b="0" i="0" u="none" strike="noStrike" kern="1200" cap="none" spc="0" normalizeH="0" baseline="0" noProof="0" dirty="0" err="1">
                <a:ln>
                  <a:noFill/>
                </a:ln>
                <a:solidFill>
                  <a:sysClr val="windowText" lastClr="000000">
                    <a:lumMod val="75000"/>
                    <a:lumOff val="25000"/>
                  </a:sysClr>
                </a:solidFill>
                <a:effectLst/>
                <a:uLnTx/>
                <a:uFillTx/>
                <a:latin typeface="Century Gothic" panose="020B0502020202020204"/>
                <a:ea typeface="+mn-ea"/>
                <a:cs typeface="+mn-cs"/>
              </a:rPr>
              <a:t>GeoYouthMappers</a:t>
            </a: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t> chapter in Makerere University, to secure a grant funded and expanded flood disaster resilience data collection</a:t>
            </a:r>
          </a:p>
          <a:p>
            <a:pPr marL="742950" marR="0" lvl="1" indent="-28575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t>Will be applying same VGI data collection tools in a </a:t>
            </a:r>
            <a:r>
              <a:rPr kumimoji="0" lang="en-US" sz="2000" b="1" i="0" u="none" strike="noStrike" kern="1200" cap="none" spc="0" normalizeH="0" baseline="0" noProof="0" dirty="0">
                <a:ln>
                  <a:noFill/>
                </a:ln>
                <a:solidFill>
                  <a:srgbClr val="0070C0"/>
                </a:solidFill>
                <a:effectLst/>
                <a:uLnTx/>
                <a:uFillTx/>
                <a:latin typeface="Century Gothic" panose="020B0502020202020204"/>
                <a:ea typeface="+mn-ea"/>
                <a:cs typeface="+mn-cs"/>
                <a:hlinkClick r:id="rId2">
                  <a:extLst>
                    <a:ext uri="{A12FA001-AC4F-418D-AE19-62706E023703}">
                      <ahyp:hlinkClr xmlns:ahyp="http://schemas.microsoft.com/office/drawing/2018/hyperlinkcolor" val="tx"/>
                    </a:ext>
                  </a:extLst>
                </a:hlinkClick>
              </a:rPr>
              <a:t>Belmont Forum funded project in Accra, Ghana </a:t>
            </a: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t>in 2023</a:t>
            </a:r>
          </a:p>
        </p:txBody>
      </p:sp>
      <p:sp>
        <p:nvSpPr>
          <p:cNvPr id="8" name="TextBox 7">
            <a:extLst>
              <a:ext uri="{FF2B5EF4-FFF2-40B4-BE49-F238E27FC236}">
                <a16:creationId xmlns:a16="http://schemas.microsoft.com/office/drawing/2014/main" id="{9351E519-35D8-29BF-CF1D-089C0A8E344C}"/>
              </a:ext>
            </a:extLst>
          </p:cNvPr>
          <p:cNvSpPr txBox="1"/>
          <p:nvPr/>
        </p:nvSpPr>
        <p:spPr>
          <a:xfrm>
            <a:off x="3378188" y="185195"/>
            <a:ext cx="6562846" cy="523220"/>
          </a:xfrm>
          <a:prstGeom prst="rect">
            <a:avLst/>
          </a:prstGeom>
          <a:noFill/>
        </p:spPr>
        <p:txBody>
          <a:bodyPr wrap="square" rtlCol="0">
            <a:spAutoFit/>
          </a:bodyPr>
          <a:lstStyle/>
          <a:p>
            <a:pPr algn="ctr"/>
            <a:r>
              <a:rPr lang="en-GB" sz="2800" b="1" dirty="0">
                <a:solidFill>
                  <a:srgbClr val="0961AA"/>
                </a:solidFill>
                <a:latin typeface="Arial" panose="020B0604020202020204" pitchFamily="34" charset="0"/>
                <a:cs typeface="Arial" panose="020B0604020202020204" pitchFamily="34" charset="0"/>
              </a:rPr>
              <a:t>Conclusions </a:t>
            </a:r>
          </a:p>
        </p:txBody>
      </p:sp>
    </p:spTree>
    <p:extLst>
      <p:ext uri="{BB962C8B-B14F-4D97-AF65-F5344CB8AC3E}">
        <p14:creationId xmlns:p14="http://schemas.microsoft.com/office/powerpoint/2010/main" val="3210283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F416374-6B5B-F980-72A5-FAA2DE58BD54}"/>
              </a:ext>
            </a:extLst>
          </p:cNvPr>
          <p:cNvSpPr txBox="1"/>
          <p:nvPr/>
        </p:nvSpPr>
        <p:spPr>
          <a:xfrm>
            <a:off x="3889093" y="340242"/>
            <a:ext cx="5212377" cy="800219"/>
          </a:xfrm>
          <a:prstGeom prst="rect">
            <a:avLst/>
          </a:prstGeom>
          <a:noFill/>
        </p:spPr>
        <p:txBody>
          <a:bodyPr wrap="square" rtlCol="0">
            <a:spAutoFit/>
          </a:bodyPr>
          <a:lstStyle/>
          <a:p>
            <a:r>
              <a:rPr lang="en-GB" sz="2800" b="1" dirty="0">
                <a:solidFill>
                  <a:schemeClr val="accent1"/>
                </a:solidFill>
                <a:latin typeface="Arial" panose="020B0604020202020204" pitchFamily="34" charset="0"/>
                <a:cs typeface="Arial" panose="020B0604020202020204" pitchFamily="34" charset="0"/>
              </a:rPr>
              <a:t>Acknowledgements  </a:t>
            </a:r>
            <a:endParaRPr lang="en-GB" sz="2800" dirty="0">
              <a:solidFill>
                <a:schemeClr val="accent1"/>
              </a:solidFill>
              <a:latin typeface="Arial" panose="020B0604020202020204" pitchFamily="34" charset="0"/>
              <a:cs typeface="Arial" panose="020B0604020202020204" pitchFamily="34" charset="0"/>
            </a:endParaRPr>
          </a:p>
          <a:p>
            <a:endParaRPr lang="en-US" dirty="0">
              <a:solidFill>
                <a:schemeClr val="accent1"/>
              </a:solidFill>
            </a:endParaRPr>
          </a:p>
        </p:txBody>
      </p:sp>
      <p:pic>
        <p:nvPicPr>
          <p:cNvPr id="2" name="Content Placeholder 3">
            <a:extLst>
              <a:ext uri="{FF2B5EF4-FFF2-40B4-BE49-F238E27FC236}">
                <a16:creationId xmlns:a16="http://schemas.microsoft.com/office/drawing/2014/main" id="{C183D556-5DD0-AF9C-BA4A-BDA9A023F5C0}"/>
              </a:ext>
            </a:extLst>
          </p:cNvPr>
          <p:cNvPicPr>
            <a:picLocks noChangeAspect="1"/>
          </p:cNvPicPr>
          <p:nvPr/>
        </p:nvPicPr>
        <p:blipFill>
          <a:blip r:embed="rId2"/>
          <a:stretch>
            <a:fillRect/>
          </a:stretch>
        </p:blipFill>
        <p:spPr>
          <a:xfrm>
            <a:off x="1352977" y="2090068"/>
            <a:ext cx="2166103" cy="1160959"/>
          </a:xfrm>
          <a:prstGeom prst="rect">
            <a:avLst/>
          </a:prstGeom>
          <a:ln>
            <a:solidFill>
              <a:schemeClr val="bg2">
                <a:lumMod val="75000"/>
              </a:schemeClr>
            </a:solidFill>
          </a:ln>
        </p:spPr>
      </p:pic>
      <p:pic>
        <p:nvPicPr>
          <p:cNvPr id="4" name="Picture 3">
            <a:extLst>
              <a:ext uri="{FF2B5EF4-FFF2-40B4-BE49-F238E27FC236}">
                <a16:creationId xmlns:a16="http://schemas.microsoft.com/office/drawing/2014/main" id="{9CD3C5A4-E543-D7D9-0E1D-6A749D6D336A}"/>
              </a:ext>
            </a:extLst>
          </p:cNvPr>
          <p:cNvPicPr>
            <a:picLocks noChangeAspect="1"/>
          </p:cNvPicPr>
          <p:nvPr/>
        </p:nvPicPr>
        <p:blipFill>
          <a:blip r:embed="rId3"/>
          <a:stretch>
            <a:fillRect/>
          </a:stretch>
        </p:blipFill>
        <p:spPr>
          <a:xfrm>
            <a:off x="987775" y="4443615"/>
            <a:ext cx="3590925" cy="1276350"/>
          </a:xfrm>
          <a:prstGeom prst="rect">
            <a:avLst/>
          </a:prstGeom>
        </p:spPr>
      </p:pic>
      <p:pic>
        <p:nvPicPr>
          <p:cNvPr id="13" name="Picture 12">
            <a:extLst>
              <a:ext uri="{FF2B5EF4-FFF2-40B4-BE49-F238E27FC236}">
                <a16:creationId xmlns:a16="http://schemas.microsoft.com/office/drawing/2014/main" id="{04706C9F-299F-B56D-48F4-DA1CDB30200A}"/>
              </a:ext>
            </a:extLst>
          </p:cNvPr>
          <p:cNvPicPr>
            <a:picLocks noChangeAspect="1"/>
          </p:cNvPicPr>
          <p:nvPr/>
        </p:nvPicPr>
        <p:blipFill>
          <a:blip r:embed="rId4"/>
          <a:stretch>
            <a:fillRect/>
          </a:stretch>
        </p:blipFill>
        <p:spPr>
          <a:xfrm>
            <a:off x="8672798" y="4319861"/>
            <a:ext cx="2944623" cy="1292464"/>
          </a:xfrm>
          <a:prstGeom prst="rect">
            <a:avLst/>
          </a:prstGeom>
        </p:spPr>
      </p:pic>
      <p:pic>
        <p:nvPicPr>
          <p:cNvPr id="14" name="Picture 13" descr="A blue sign with white text&#10;&#10;Description automatically generated with medium confidence">
            <a:extLst>
              <a:ext uri="{FF2B5EF4-FFF2-40B4-BE49-F238E27FC236}">
                <a16:creationId xmlns:a16="http://schemas.microsoft.com/office/drawing/2014/main" id="{9ECC488A-8916-4F35-624C-98439FBB02C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00076" y="2107694"/>
            <a:ext cx="2721239" cy="1000957"/>
          </a:xfrm>
          <a:prstGeom prst="rect">
            <a:avLst/>
          </a:prstGeom>
          <a:noFill/>
          <a:ln>
            <a:noFill/>
          </a:ln>
        </p:spPr>
      </p:pic>
      <p:pic>
        <p:nvPicPr>
          <p:cNvPr id="15" name="Picture 14">
            <a:extLst>
              <a:ext uri="{FF2B5EF4-FFF2-40B4-BE49-F238E27FC236}">
                <a16:creationId xmlns:a16="http://schemas.microsoft.com/office/drawing/2014/main" id="{2F93F1D0-1C54-C67B-F3D7-F907553FCC98}"/>
              </a:ext>
            </a:extLst>
          </p:cNvPr>
          <p:cNvPicPr>
            <a:picLocks noChangeAspect="1"/>
          </p:cNvPicPr>
          <p:nvPr/>
        </p:nvPicPr>
        <p:blipFill>
          <a:blip r:embed="rId6"/>
          <a:stretch>
            <a:fillRect/>
          </a:stretch>
        </p:blipFill>
        <p:spPr>
          <a:xfrm>
            <a:off x="7800893" y="2080207"/>
            <a:ext cx="2721239" cy="1180680"/>
          </a:xfrm>
          <a:prstGeom prst="rect">
            <a:avLst/>
          </a:prstGeom>
        </p:spPr>
      </p:pic>
      <p:pic>
        <p:nvPicPr>
          <p:cNvPr id="16" name="Picture 15">
            <a:extLst>
              <a:ext uri="{FF2B5EF4-FFF2-40B4-BE49-F238E27FC236}">
                <a16:creationId xmlns:a16="http://schemas.microsoft.com/office/drawing/2014/main" id="{91A683AF-379A-E153-BD83-4CFFAB5899B9}"/>
              </a:ext>
            </a:extLst>
          </p:cNvPr>
          <p:cNvPicPr>
            <a:picLocks noChangeAspect="1"/>
          </p:cNvPicPr>
          <p:nvPr/>
        </p:nvPicPr>
        <p:blipFill>
          <a:blip r:embed="rId7"/>
          <a:stretch>
            <a:fillRect/>
          </a:stretch>
        </p:blipFill>
        <p:spPr>
          <a:xfrm>
            <a:off x="5119627" y="3839962"/>
            <a:ext cx="2599048" cy="2300870"/>
          </a:xfrm>
          <a:prstGeom prst="rect">
            <a:avLst/>
          </a:prstGeom>
        </p:spPr>
      </p:pic>
      <p:grpSp>
        <p:nvGrpSpPr>
          <p:cNvPr id="17" name="Group 16">
            <a:extLst>
              <a:ext uri="{FF2B5EF4-FFF2-40B4-BE49-F238E27FC236}">
                <a16:creationId xmlns:a16="http://schemas.microsoft.com/office/drawing/2014/main" id="{F456FC8D-D99F-5A03-F3A6-EFA3E15C558C}"/>
              </a:ext>
            </a:extLst>
          </p:cNvPr>
          <p:cNvGrpSpPr/>
          <p:nvPr/>
        </p:nvGrpSpPr>
        <p:grpSpPr>
          <a:xfrm>
            <a:off x="538899" y="1138035"/>
            <a:ext cx="11114202" cy="4867852"/>
            <a:chOff x="538899" y="1466189"/>
            <a:chExt cx="11114202" cy="4867852"/>
          </a:xfrm>
        </p:grpSpPr>
        <p:sp>
          <p:nvSpPr>
            <p:cNvPr id="18" name="TextBox 17">
              <a:hlinkClick r:id="rId8"/>
              <a:extLst>
                <a:ext uri="{FF2B5EF4-FFF2-40B4-BE49-F238E27FC236}">
                  <a16:creationId xmlns:a16="http://schemas.microsoft.com/office/drawing/2014/main" id="{5C73A4EF-FD71-4968-D80A-FB494FD322C1}"/>
                </a:ext>
              </a:extLst>
            </p:cNvPr>
            <p:cNvSpPr txBox="1"/>
            <p:nvPr/>
          </p:nvSpPr>
          <p:spPr>
            <a:xfrm>
              <a:off x="538899" y="1466189"/>
              <a:ext cx="11114202" cy="461665"/>
            </a:xfrm>
            <a:prstGeom prst="rect">
              <a:avLst/>
            </a:prstGeom>
            <a:noFill/>
          </p:spPr>
          <p:txBody>
            <a:bodyPr wrap="square">
              <a:spAutoFit/>
            </a:bodyPr>
            <a:lstStyle/>
            <a:p>
              <a:r>
                <a:rPr lang="en-US" sz="2400" dirty="0"/>
                <a:t>IALE 2023 World Congress will take place in Nairobi, Kenya, from 10th – 15th, July 2023</a:t>
              </a:r>
            </a:p>
          </p:txBody>
        </p:sp>
        <p:pic>
          <p:nvPicPr>
            <p:cNvPr id="19" name="Picture 18">
              <a:extLst>
                <a:ext uri="{FF2B5EF4-FFF2-40B4-BE49-F238E27FC236}">
                  <a16:creationId xmlns:a16="http://schemas.microsoft.com/office/drawing/2014/main" id="{F58DE122-B59B-6926-359D-277A9C063403}"/>
                </a:ext>
              </a:extLst>
            </p:cNvPr>
            <p:cNvPicPr>
              <a:picLocks noChangeAspect="1"/>
            </p:cNvPicPr>
            <p:nvPr/>
          </p:nvPicPr>
          <p:blipFill>
            <a:blip r:embed="rId9"/>
            <a:stretch>
              <a:fillRect/>
            </a:stretch>
          </p:blipFill>
          <p:spPr>
            <a:xfrm>
              <a:off x="879060" y="1927854"/>
              <a:ext cx="10253708" cy="4406187"/>
            </a:xfrm>
            <a:prstGeom prst="rect">
              <a:avLst/>
            </a:prstGeom>
          </p:spPr>
        </p:pic>
      </p:grpSp>
    </p:spTree>
    <p:extLst>
      <p:ext uri="{BB962C8B-B14F-4D97-AF65-F5344CB8AC3E}">
        <p14:creationId xmlns:p14="http://schemas.microsoft.com/office/powerpoint/2010/main" val="79313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ACADD5-C398-B4ED-0EBA-620C6FA56B00}"/>
              </a:ext>
            </a:extLst>
          </p:cNvPr>
          <p:cNvSpPr txBox="1"/>
          <p:nvPr/>
        </p:nvSpPr>
        <p:spPr>
          <a:xfrm>
            <a:off x="1910942" y="1171860"/>
            <a:ext cx="837011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F8B7A"/>
                </a:solidFill>
                <a:effectLst/>
                <a:uLnTx/>
                <a:uFillTx/>
                <a:latin typeface="Arial" panose="020B0604020202020204" pitchFamily="34" charset="0"/>
                <a:ea typeface="+mn-ea"/>
                <a:cs typeface="Arial" panose="020B0604020202020204" pitchFamily="34" charset="0"/>
              </a:rPr>
              <a:t>Thank you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F8B7A"/>
                </a:solidFill>
                <a:effectLst/>
                <a:uLnTx/>
                <a:uFillTx/>
                <a:latin typeface="Arial" panose="020B0604020202020204" pitchFamily="34" charset="0"/>
                <a:ea typeface="+mn-ea"/>
                <a:cs typeface="Arial" panose="020B0604020202020204" pitchFamily="34" charset="0"/>
              </a:rPr>
              <a:t>Questions?</a:t>
            </a:r>
            <a:endParaRPr kumimoji="0" lang="en-GB" sz="4800" b="0" i="0" u="none" strike="noStrike" kern="1200" cap="none" spc="0" normalizeH="0" baseline="0" noProof="0" dirty="0">
              <a:ln>
                <a:noFill/>
              </a:ln>
              <a:solidFill>
                <a:srgbClr val="0F8B7A"/>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0864EE9A-B53C-A03C-39AD-AD96330EB7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89285"/>
            <a:ext cx="12192000" cy="968715"/>
          </a:xfrm>
          <a:prstGeom prst="rect">
            <a:avLst/>
          </a:prstGeom>
          <a:solidFill>
            <a:schemeClr val="bg1"/>
          </a:solidFill>
        </p:spPr>
      </p:pic>
    </p:spTree>
    <p:extLst>
      <p:ext uri="{BB962C8B-B14F-4D97-AF65-F5344CB8AC3E}">
        <p14:creationId xmlns:p14="http://schemas.microsoft.com/office/powerpoint/2010/main" val="2209329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040CB7-4651-C882-FE0E-F627B348F6B3}"/>
              </a:ext>
            </a:extLst>
          </p:cNvPr>
          <p:cNvSpPr txBox="1"/>
          <p:nvPr/>
        </p:nvSpPr>
        <p:spPr>
          <a:xfrm>
            <a:off x="4200712" y="312516"/>
            <a:ext cx="4444678" cy="523220"/>
          </a:xfrm>
          <a:prstGeom prst="rect">
            <a:avLst/>
          </a:prstGeom>
          <a:noFill/>
        </p:spPr>
        <p:txBody>
          <a:bodyPr wrap="square" rtlCol="0">
            <a:spAutoFit/>
          </a:bodyPr>
          <a:lstStyle/>
          <a:p>
            <a:r>
              <a:rPr lang="en-GB" sz="2800" b="1" dirty="0">
                <a:solidFill>
                  <a:srgbClr val="0961AA"/>
                </a:solidFill>
                <a:latin typeface="Arial" panose="020B0604020202020204" pitchFamily="34" charset="0"/>
                <a:cs typeface="Arial" panose="020B0604020202020204" pitchFamily="34" charset="0"/>
              </a:rPr>
              <a:t>Overview</a:t>
            </a:r>
            <a:endParaRPr lang="en-US" sz="2800" dirty="0">
              <a:solidFill>
                <a:srgbClr val="0961AA"/>
              </a:solidFill>
            </a:endParaRPr>
          </a:p>
        </p:txBody>
      </p:sp>
      <p:sp>
        <p:nvSpPr>
          <p:cNvPr id="6" name="Content Placeholder 2">
            <a:extLst>
              <a:ext uri="{FF2B5EF4-FFF2-40B4-BE49-F238E27FC236}">
                <a16:creationId xmlns:a16="http://schemas.microsoft.com/office/drawing/2014/main" id="{42571632-3F76-2262-7947-5129EA447672}"/>
              </a:ext>
            </a:extLst>
          </p:cNvPr>
          <p:cNvSpPr txBox="1">
            <a:spLocks/>
          </p:cNvSpPr>
          <p:nvPr/>
        </p:nvSpPr>
        <p:spPr>
          <a:xfrm>
            <a:off x="1793470" y="1539552"/>
            <a:ext cx="9356612" cy="3237722"/>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rgbClr val="0070C0"/>
                </a:solidFill>
              </a:rPr>
              <a:t>Volunteered Geographic Information (VGI) </a:t>
            </a:r>
          </a:p>
          <a:p>
            <a:pPr lvl="1"/>
            <a:r>
              <a:rPr lang="en-US" sz="2200" dirty="0"/>
              <a:t>VGI can be defined as individuals using the Web to create, assemble, and disseminate geographic information (Goodchild, 2007)</a:t>
            </a:r>
          </a:p>
          <a:p>
            <a:pPr lvl="1"/>
            <a:r>
              <a:rPr lang="en-US" sz="2200" dirty="0"/>
              <a:t>Convergence of technological innovation, GPS accuracy, &amp; </a:t>
            </a:r>
            <a:r>
              <a:rPr lang="en-US" sz="2200" dirty="0" err="1"/>
              <a:t>OpenSource</a:t>
            </a:r>
            <a:r>
              <a:rPr lang="en-US" sz="2200" dirty="0"/>
              <a:t> Scripting</a:t>
            </a:r>
          </a:p>
          <a:p>
            <a:pPr marL="0" indent="0">
              <a:buFont typeface="Arial" panose="020B0604020202020204" pitchFamily="34" charset="0"/>
              <a:buNone/>
            </a:pPr>
            <a:r>
              <a:rPr lang="en-US" sz="2400" b="1" dirty="0" err="1">
                <a:solidFill>
                  <a:srgbClr val="0070C0"/>
                </a:solidFill>
              </a:rPr>
              <a:t>OpenStreetmap</a:t>
            </a:r>
            <a:endParaRPr lang="en-US" sz="2400" b="1" dirty="0">
              <a:solidFill>
                <a:srgbClr val="0070C0"/>
              </a:solidFill>
            </a:endParaRPr>
          </a:p>
          <a:p>
            <a:pPr lvl="1"/>
            <a:r>
              <a:rPr lang="en-US" sz="2200" dirty="0"/>
              <a:t>Applications in VGI</a:t>
            </a:r>
          </a:p>
          <a:p>
            <a:pPr lvl="1"/>
            <a:r>
              <a:rPr lang="en-US" sz="2200" dirty="0" err="1"/>
              <a:t>Kobotoolbox</a:t>
            </a:r>
            <a:r>
              <a:rPr lang="en-US" sz="2200" dirty="0"/>
              <a:t> </a:t>
            </a:r>
          </a:p>
          <a:p>
            <a:pPr marL="0" indent="0">
              <a:buFont typeface="Arial" panose="020B0604020202020204" pitchFamily="34" charset="0"/>
              <a:buNone/>
            </a:pPr>
            <a:r>
              <a:rPr lang="en-US" sz="2400" b="1" dirty="0">
                <a:solidFill>
                  <a:srgbClr val="0070C0"/>
                </a:solidFill>
              </a:rPr>
              <a:t>Case Studies </a:t>
            </a:r>
          </a:p>
          <a:p>
            <a:r>
              <a:rPr lang="en-US" sz="2400" dirty="0"/>
              <a:t>VGI in Community Flood Mapping in Kampala, Uganda</a:t>
            </a:r>
          </a:p>
          <a:p>
            <a:pPr marL="0" indent="0">
              <a:buNone/>
            </a:pPr>
            <a:endParaRPr lang="en-US" sz="2200" dirty="0"/>
          </a:p>
          <a:p>
            <a:endParaRPr lang="en-US" sz="2400" dirty="0"/>
          </a:p>
          <a:p>
            <a:endParaRPr lang="en-US" sz="2400" dirty="0"/>
          </a:p>
        </p:txBody>
      </p:sp>
    </p:spTree>
    <p:extLst>
      <p:ext uri="{BB962C8B-B14F-4D97-AF65-F5344CB8AC3E}">
        <p14:creationId xmlns:p14="http://schemas.microsoft.com/office/powerpoint/2010/main" val="383997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415A22-1EC8-5C32-2DE4-89336516E71E}"/>
              </a:ext>
            </a:extLst>
          </p:cNvPr>
          <p:cNvSpPr txBox="1"/>
          <p:nvPr/>
        </p:nvSpPr>
        <p:spPr>
          <a:xfrm>
            <a:off x="3442060" y="272719"/>
            <a:ext cx="6336422" cy="523220"/>
          </a:xfrm>
          <a:prstGeom prst="rect">
            <a:avLst/>
          </a:prstGeom>
          <a:noFill/>
        </p:spPr>
        <p:txBody>
          <a:bodyPr wrap="square" rtlCol="0">
            <a:spAutoFit/>
          </a:bodyPr>
          <a:lstStyle/>
          <a:p>
            <a:r>
              <a:rPr lang="en-US" sz="2800" b="1" dirty="0">
                <a:solidFill>
                  <a:srgbClr val="0961AA"/>
                </a:solidFill>
                <a:latin typeface="Arial" panose="020B0604020202020204" pitchFamily="34" charset="0"/>
                <a:cs typeface="Arial" panose="020B0604020202020204" pitchFamily="34" charset="0"/>
              </a:rPr>
              <a:t>Evolution of Spatial Data Capture</a:t>
            </a:r>
            <a:endParaRPr lang="en-GB" sz="2800" dirty="0">
              <a:solidFill>
                <a:srgbClr val="0961AA"/>
              </a:solidFill>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6860E175-79CA-AC48-66C8-7101E5BAF924}"/>
              </a:ext>
            </a:extLst>
          </p:cNvPr>
          <p:cNvSpPr txBox="1">
            <a:spLocks/>
          </p:cNvSpPr>
          <p:nvPr/>
        </p:nvSpPr>
        <p:spPr>
          <a:xfrm>
            <a:off x="5499260" y="1660125"/>
            <a:ext cx="6462943" cy="4249446"/>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Traditional Government Authority</a:t>
            </a:r>
          </a:p>
          <a:p>
            <a:r>
              <a:rPr lang="en-US" dirty="0"/>
              <a:t>Experts &amp; Technicians </a:t>
            </a:r>
          </a:p>
          <a:p>
            <a:r>
              <a:rPr lang="en-US" dirty="0"/>
              <a:t>Citizens’ sensors</a:t>
            </a:r>
          </a:p>
          <a:p>
            <a:pPr lvl="1"/>
            <a:r>
              <a:rPr lang="en-US" dirty="0"/>
              <a:t>Volunteered Geographic Information (VGI) (M. Goodchild 2007)</a:t>
            </a:r>
          </a:p>
          <a:p>
            <a:pPr lvl="1"/>
            <a:r>
              <a:rPr lang="en-US" dirty="0"/>
              <a:t>Citizens generate and share geographic information </a:t>
            </a:r>
          </a:p>
          <a:p>
            <a:pPr lvl="1"/>
            <a:r>
              <a:rPr lang="en-US" dirty="0"/>
              <a:t> Goodchild @ </a:t>
            </a:r>
            <a:r>
              <a:rPr lang="en-US" dirty="0" err="1">
                <a:hlinkClick r:id="rId2"/>
              </a:rPr>
              <a:t>GeoWeb</a:t>
            </a:r>
            <a:r>
              <a:rPr lang="en-US" dirty="0">
                <a:hlinkClick r:id="rId2"/>
              </a:rPr>
              <a:t> 2008 (8:11 – 9:21)</a:t>
            </a:r>
            <a:endParaRPr lang="en-US" dirty="0"/>
          </a:p>
          <a:p>
            <a:pPr lvl="1"/>
            <a:r>
              <a:rPr lang="en-US" dirty="0">
                <a:hlinkClick r:id="rId3"/>
              </a:rPr>
              <a:t>Geospatial Revolution (Episode One) 0.40 – 1.04</a:t>
            </a:r>
            <a:endParaRPr lang="en-US" dirty="0"/>
          </a:p>
          <a:p>
            <a:pPr marL="457200" lvl="1" indent="0">
              <a:buFont typeface="Arial" panose="020B0604020202020204" pitchFamily="34" charset="0"/>
              <a:buNone/>
            </a:pPr>
            <a:endParaRPr lang="en-US" dirty="0"/>
          </a:p>
          <a:p>
            <a:r>
              <a:rPr lang="en-US" dirty="0"/>
              <a:t>Types of Geographic Information </a:t>
            </a:r>
          </a:p>
          <a:p>
            <a:pPr lvl="1"/>
            <a:r>
              <a:rPr lang="en-US" dirty="0"/>
              <a:t>Locational Information - Place, building, landmark,  etc.</a:t>
            </a:r>
          </a:p>
          <a:p>
            <a:pPr lvl="1"/>
            <a:r>
              <a:rPr lang="en-US" dirty="0"/>
              <a:t>Pictures  </a:t>
            </a:r>
          </a:p>
          <a:p>
            <a:pPr lvl="1"/>
            <a:r>
              <a:rPr lang="en-US" dirty="0"/>
              <a:t>Videos</a:t>
            </a:r>
          </a:p>
          <a:p>
            <a:pPr lvl="1"/>
            <a:r>
              <a:rPr lang="en-US" dirty="0"/>
              <a:t>Routes, </a:t>
            </a:r>
            <a:r>
              <a:rPr lang="en-US" dirty="0" err="1"/>
              <a:t>etc</a:t>
            </a:r>
            <a:endParaRPr lang="en-US" dirty="0"/>
          </a:p>
          <a:p>
            <a:pPr lvl="1">
              <a:buFont typeface="Arial" panose="020B0604020202020204" pitchFamily="34" charset="0"/>
              <a:buNone/>
            </a:pPr>
            <a:endParaRPr lang="en-US" dirty="0"/>
          </a:p>
          <a:p>
            <a:endParaRPr lang="en-US" dirty="0"/>
          </a:p>
        </p:txBody>
      </p:sp>
      <p:pic>
        <p:nvPicPr>
          <p:cNvPr id="5" name="Picture 4">
            <a:extLst>
              <a:ext uri="{FF2B5EF4-FFF2-40B4-BE49-F238E27FC236}">
                <a16:creationId xmlns:a16="http://schemas.microsoft.com/office/drawing/2014/main" id="{559CF20F-DBAE-8099-EF78-D2AB75451274}"/>
              </a:ext>
            </a:extLst>
          </p:cNvPr>
          <p:cNvPicPr>
            <a:picLocks noChangeAspect="1"/>
          </p:cNvPicPr>
          <p:nvPr/>
        </p:nvPicPr>
        <p:blipFill>
          <a:blip r:embed="rId4"/>
          <a:stretch>
            <a:fillRect/>
          </a:stretch>
        </p:blipFill>
        <p:spPr>
          <a:xfrm>
            <a:off x="133966" y="1624763"/>
            <a:ext cx="4941643" cy="4249446"/>
          </a:xfrm>
          <a:prstGeom prst="rect">
            <a:avLst/>
          </a:prstGeom>
        </p:spPr>
      </p:pic>
      <p:grpSp>
        <p:nvGrpSpPr>
          <p:cNvPr id="6" name="Group 5">
            <a:extLst>
              <a:ext uri="{FF2B5EF4-FFF2-40B4-BE49-F238E27FC236}">
                <a16:creationId xmlns:a16="http://schemas.microsoft.com/office/drawing/2014/main" id="{6DD889B8-4530-1B83-A1A9-794B1E973CE4}"/>
              </a:ext>
            </a:extLst>
          </p:cNvPr>
          <p:cNvGrpSpPr/>
          <p:nvPr/>
        </p:nvGrpSpPr>
        <p:grpSpPr>
          <a:xfrm>
            <a:off x="67782" y="2153569"/>
            <a:ext cx="4941642" cy="3926721"/>
            <a:chOff x="1828800" y="1940412"/>
            <a:chExt cx="3929062" cy="3107993"/>
          </a:xfrm>
        </p:grpSpPr>
        <p:pic>
          <p:nvPicPr>
            <p:cNvPr id="7" name="Picture 2" descr="p0058-yn.jpg">
              <a:extLst>
                <a:ext uri="{FF2B5EF4-FFF2-40B4-BE49-F238E27FC236}">
                  <a16:creationId xmlns:a16="http://schemas.microsoft.com/office/drawing/2014/main" id="{3572186B-09FA-920D-8004-97DD75A3247A}"/>
                </a:ext>
              </a:extLst>
            </p:cNvPr>
            <p:cNvPicPr>
              <a:picLocks noChangeAspect="1"/>
            </p:cNvPicPr>
            <p:nvPr/>
          </p:nvPicPr>
          <p:blipFill>
            <a:blip r:embed="rId5" cstate="print"/>
            <a:srcRect/>
            <a:stretch>
              <a:fillRect/>
            </a:stretch>
          </p:blipFill>
          <p:spPr bwMode="auto">
            <a:xfrm>
              <a:off x="1828800" y="1940412"/>
              <a:ext cx="3886200" cy="2590392"/>
            </a:xfrm>
            <a:prstGeom prst="rect">
              <a:avLst/>
            </a:prstGeom>
            <a:noFill/>
            <a:ln w="9525">
              <a:noFill/>
              <a:miter lim="800000"/>
              <a:headEnd/>
              <a:tailEnd/>
            </a:ln>
          </p:spPr>
        </p:pic>
        <p:sp>
          <p:nvSpPr>
            <p:cNvPr id="8" name="Rectangle 1">
              <a:extLst>
                <a:ext uri="{FF2B5EF4-FFF2-40B4-BE49-F238E27FC236}">
                  <a16:creationId xmlns:a16="http://schemas.microsoft.com/office/drawing/2014/main" id="{06B88C68-5694-CB20-654A-F692BFF02143}"/>
                </a:ext>
              </a:extLst>
            </p:cNvPr>
            <p:cNvSpPr>
              <a:spLocks noChangeArrowheads="1"/>
            </p:cNvSpPr>
            <p:nvPr/>
          </p:nvSpPr>
          <p:spPr bwMode="auto">
            <a:xfrm>
              <a:off x="1828800" y="4530804"/>
              <a:ext cx="3929062" cy="517601"/>
            </a:xfrm>
            <a:prstGeom prst="rect">
              <a:avLst/>
            </a:prstGeom>
            <a:solidFill>
              <a:schemeClr val="bg2"/>
            </a:solidFill>
            <a:ln w="9525">
              <a:noFill/>
              <a:miter lim="800000"/>
              <a:headEnd/>
              <a:tailEnd/>
            </a:ln>
          </p:spPr>
          <p:txBody>
            <a:bodyPr>
              <a:spAutoFit/>
            </a:bodyPr>
            <a:lstStyle/>
            <a:p>
              <a:pPr algn="l" rtl="0" eaLnBrk="0" hangingPunct="0"/>
              <a:r>
                <a:rPr lang="en-US" sz="1200" b="1" dirty="0">
                  <a:cs typeface="Times New Roman" pitchFamily="18" charset="0"/>
                </a:rPr>
                <a:t>Collecting geographic data in the field, an increasingly common task in many occupations (2000s) </a:t>
              </a:r>
            </a:p>
            <a:p>
              <a:pPr algn="l" rtl="0" eaLnBrk="0" hangingPunct="0"/>
              <a:endParaRPr lang="en-US" sz="1100" dirty="0"/>
            </a:p>
          </p:txBody>
        </p:sp>
      </p:grpSp>
      <p:grpSp>
        <p:nvGrpSpPr>
          <p:cNvPr id="9" name="Group 8">
            <a:extLst>
              <a:ext uri="{FF2B5EF4-FFF2-40B4-BE49-F238E27FC236}">
                <a16:creationId xmlns:a16="http://schemas.microsoft.com/office/drawing/2014/main" id="{FF01A482-66E0-6B15-280B-C8A07E2FAB75}"/>
              </a:ext>
            </a:extLst>
          </p:cNvPr>
          <p:cNvGrpSpPr/>
          <p:nvPr/>
        </p:nvGrpSpPr>
        <p:grpSpPr>
          <a:xfrm>
            <a:off x="2314950" y="1660125"/>
            <a:ext cx="3117542" cy="5291859"/>
            <a:chOff x="7093258" y="1295401"/>
            <a:chExt cx="2901642" cy="5291859"/>
          </a:xfrm>
        </p:grpSpPr>
        <p:sp>
          <p:nvSpPr>
            <p:cNvPr id="10" name="Rectangle 1">
              <a:extLst>
                <a:ext uri="{FF2B5EF4-FFF2-40B4-BE49-F238E27FC236}">
                  <a16:creationId xmlns:a16="http://schemas.microsoft.com/office/drawing/2014/main" id="{66126A04-2B97-C04C-12ED-480AEE6343E8}"/>
                </a:ext>
              </a:extLst>
            </p:cNvPr>
            <p:cNvSpPr>
              <a:spLocks noChangeArrowheads="1"/>
            </p:cNvSpPr>
            <p:nvPr/>
          </p:nvSpPr>
          <p:spPr bwMode="auto">
            <a:xfrm>
              <a:off x="7093258" y="5202265"/>
              <a:ext cx="2901642" cy="1384995"/>
            </a:xfrm>
            <a:prstGeom prst="rect">
              <a:avLst/>
            </a:prstGeom>
            <a:solidFill>
              <a:schemeClr val="bg2"/>
            </a:solidFill>
            <a:ln w="9525">
              <a:noFill/>
              <a:miter lim="800000"/>
              <a:headEnd/>
              <a:tailEnd/>
            </a:ln>
          </p:spPr>
          <p:txBody>
            <a:bodyPr wrap="square" anchor="ctr">
              <a:spAutoFit/>
            </a:bodyPr>
            <a:lstStyle/>
            <a:p>
              <a:pPr algn="l" rtl="0" eaLnBrk="0" hangingPunct="0"/>
              <a:r>
                <a:rPr lang="en-US" sz="1200" b="1" dirty="0">
                  <a:cs typeface="Times New Roman" pitchFamily="18" charset="0"/>
                </a:rPr>
                <a:t>Using a simple GIS in the field to collect data. </a:t>
              </a:r>
            </a:p>
            <a:p>
              <a:pPr algn="l" rtl="0" eaLnBrk="0" hangingPunct="0"/>
              <a:r>
                <a:rPr lang="en-US" sz="1200" b="1" dirty="0">
                  <a:cs typeface="Times New Roman" pitchFamily="18" charset="0"/>
                </a:rPr>
                <a:t>The device on the pole is a GPS antenna, used to </a:t>
              </a:r>
              <a:r>
                <a:rPr lang="en-US" sz="1200" b="1" dirty="0" err="1">
                  <a:cs typeface="Times New Roman" pitchFamily="18" charset="0"/>
                </a:rPr>
                <a:t>Georeference</a:t>
              </a:r>
              <a:r>
                <a:rPr lang="en-US" sz="1200" b="1" dirty="0">
                  <a:cs typeface="Times New Roman" pitchFamily="18" charset="0"/>
                </a:rPr>
                <a:t> data as they are collected (Differential GPS)</a:t>
              </a:r>
            </a:p>
            <a:p>
              <a:pPr eaLnBrk="0" hangingPunct="0"/>
              <a:r>
                <a:rPr lang="en-US" sz="1200" b="1" dirty="0">
                  <a:cs typeface="Times New Roman" pitchFamily="18" charset="0"/>
                </a:rPr>
                <a:t>(1990s &amp; 2000s)</a:t>
              </a:r>
              <a:endParaRPr lang="en-US" sz="1200" dirty="0"/>
            </a:p>
            <a:p>
              <a:pPr algn="l" rtl="0" eaLnBrk="0" hangingPunct="0"/>
              <a:endParaRPr lang="en-US" sz="1200" dirty="0"/>
            </a:p>
          </p:txBody>
        </p:sp>
        <p:pic>
          <p:nvPicPr>
            <p:cNvPr id="11" name="Picture 2" descr="p0057-yn.jpg">
              <a:extLst>
                <a:ext uri="{FF2B5EF4-FFF2-40B4-BE49-F238E27FC236}">
                  <a16:creationId xmlns:a16="http://schemas.microsoft.com/office/drawing/2014/main" id="{AE228B25-73DD-DB49-34B5-C31F51F38E6B}"/>
                </a:ext>
              </a:extLst>
            </p:cNvPr>
            <p:cNvPicPr>
              <a:picLocks noChangeAspect="1"/>
            </p:cNvPicPr>
            <p:nvPr/>
          </p:nvPicPr>
          <p:blipFill>
            <a:blip r:embed="rId6" cstate="print"/>
            <a:srcRect/>
            <a:stretch>
              <a:fillRect/>
            </a:stretch>
          </p:blipFill>
          <p:spPr bwMode="auto">
            <a:xfrm>
              <a:off x="7155402" y="1295401"/>
              <a:ext cx="2839498" cy="3939326"/>
            </a:xfrm>
            <a:prstGeom prst="rect">
              <a:avLst/>
            </a:prstGeom>
            <a:noFill/>
            <a:ln w="9525">
              <a:noFill/>
              <a:miter lim="800000"/>
              <a:headEnd/>
              <a:tailEnd/>
            </a:ln>
          </p:spPr>
        </p:pic>
      </p:grpSp>
    </p:spTree>
    <p:extLst>
      <p:ext uri="{BB962C8B-B14F-4D97-AF65-F5344CB8AC3E}">
        <p14:creationId xmlns:p14="http://schemas.microsoft.com/office/powerpoint/2010/main" val="97247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9"/>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0EE261-B9C0-94BC-0748-7C1214F1C35C}"/>
              </a:ext>
            </a:extLst>
          </p:cNvPr>
          <p:cNvSpPr txBox="1"/>
          <p:nvPr/>
        </p:nvSpPr>
        <p:spPr>
          <a:xfrm>
            <a:off x="3174434" y="30608"/>
            <a:ext cx="6562846" cy="954107"/>
          </a:xfrm>
          <a:prstGeom prst="rect">
            <a:avLst/>
          </a:prstGeom>
          <a:noFill/>
        </p:spPr>
        <p:txBody>
          <a:bodyPr wrap="square" rtlCol="0">
            <a:spAutoFit/>
          </a:bodyPr>
          <a:lstStyle/>
          <a:p>
            <a:pPr algn="ctr"/>
            <a:r>
              <a:rPr lang="en-US" sz="2800" b="1" dirty="0">
                <a:solidFill>
                  <a:srgbClr val="0961AA"/>
                </a:solidFill>
                <a:latin typeface="Arial" panose="020B0604020202020204" pitchFamily="34" charset="0"/>
                <a:cs typeface="Arial" panose="020B0604020202020204" pitchFamily="34" charset="0"/>
              </a:rPr>
              <a:t>Driving forces behind for Changes</a:t>
            </a:r>
            <a:br>
              <a:rPr lang="en-US" sz="2800" b="1" dirty="0">
                <a:solidFill>
                  <a:srgbClr val="0961AA"/>
                </a:solidFill>
                <a:latin typeface="Arial" panose="020B0604020202020204" pitchFamily="34" charset="0"/>
                <a:cs typeface="Arial" panose="020B0604020202020204" pitchFamily="34" charset="0"/>
              </a:rPr>
            </a:br>
            <a:r>
              <a:rPr lang="en-US" sz="2800" b="1" dirty="0">
                <a:solidFill>
                  <a:srgbClr val="0961AA"/>
                </a:solidFill>
                <a:latin typeface="Arial" panose="020B0604020202020204" pitchFamily="34" charset="0"/>
                <a:cs typeface="Arial" panose="020B0604020202020204" pitchFamily="34" charset="0"/>
              </a:rPr>
              <a:t> in Spatial Data Capture</a:t>
            </a:r>
            <a:endParaRPr lang="en-GB" sz="2800" b="1" dirty="0">
              <a:solidFill>
                <a:srgbClr val="0961AA"/>
              </a:solidFill>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5328AB4A-55DB-9879-3701-659842350119}"/>
              </a:ext>
            </a:extLst>
          </p:cNvPr>
          <p:cNvSpPr txBox="1">
            <a:spLocks/>
          </p:cNvSpPr>
          <p:nvPr/>
        </p:nvSpPr>
        <p:spPr>
          <a:xfrm>
            <a:off x="592260" y="1120035"/>
            <a:ext cx="9243589" cy="5327964"/>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1800" b="1" i="0" u="none" strike="noStrike" kern="1200" cap="none" spc="0" normalizeH="0" baseline="0" noProof="0" dirty="0">
                <a:ln>
                  <a:noFill/>
                </a:ln>
                <a:solidFill>
                  <a:srgbClr val="0070C0"/>
                </a:solidFill>
                <a:effectLst/>
                <a:uLnTx/>
                <a:uFillTx/>
                <a:latin typeface="Century Gothic" panose="020B0502020202020204"/>
                <a:ea typeface="+mn-ea"/>
                <a:cs typeface="+mn-cs"/>
              </a:rPr>
              <a:t>Emerging Technologies</a:t>
            </a:r>
          </a:p>
          <a:p>
            <a:pPr marL="742950" marR="0" lvl="1" indent="-28575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t>Web 2.0</a:t>
            </a:r>
          </a:p>
          <a:p>
            <a:pPr marL="742950" marR="0" lvl="1" indent="-28575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hlinkClick r:id="rId2"/>
              </a:rPr>
              <a:t>Web 3.0 </a:t>
            </a: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t>(Spatial/Semantic Web) </a:t>
            </a:r>
          </a:p>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1800" b="1" i="0" u="none" strike="noStrike" kern="1200" cap="none" spc="0" normalizeH="0" baseline="0" noProof="0" dirty="0">
                <a:ln>
                  <a:noFill/>
                </a:ln>
                <a:solidFill>
                  <a:srgbClr val="0070C0"/>
                </a:solidFill>
                <a:effectLst/>
                <a:uLnTx/>
                <a:uFillTx/>
                <a:latin typeface="Century Gothic" panose="020B0502020202020204"/>
                <a:ea typeface="+mn-ea"/>
                <a:cs typeface="+mn-cs"/>
              </a:rPr>
              <a:t>Graphics: High-quality 2-D and 3-D graphics  </a:t>
            </a:r>
          </a:p>
          <a:p>
            <a:pPr marL="742950" marR="0" lvl="1" indent="-28575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t>Improved user online interaction </a:t>
            </a:r>
          </a:p>
          <a:p>
            <a:pPr marL="742950" marR="0" lvl="1" indent="-28575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t>Easily share contents, pictures, videos  </a:t>
            </a:r>
          </a:p>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1800" b="1" i="0" u="none" strike="noStrike" kern="1200" cap="none" spc="0" normalizeH="0" baseline="0" noProof="0" dirty="0">
                <a:ln>
                  <a:noFill/>
                </a:ln>
                <a:solidFill>
                  <a:srgbClr val="0070C0"/>
                </a:solidFill>
                <a:effectLst/>
                <a:uLnTx/>
                <a:uFillTx/>
                <a:latin typeface="Century Gothic" panose="020B0502020202020204"/>
                <a:ea typeface="+mn-ea"/>
                <a:cs typeface="+mn-cs"/>
              </a:rPr>
              <a:t>Geo-referencing &amp; GPS</a:t>
            </a:r>
          </a:p>
          <a:p>
            <a:pPr marL="742950" marR="0" lvl="1" indent="-28575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t>Stand-alone, in-dash GPS devices &amp; GSM enabled Smartphones </a:t>
            </a:r>
          </a:p>
          <a:p>
            <a:pPr marL="742950" marR="0" lvl="1" indent="-28575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t>Removal of the selective availability of the Global Positioning System (GPS) signal in May 2000</a:t>
            </a:r>
          </a:p>
          <a:p>
            <a:pPr marL="742950" marR="0" lvl="1" indent="-28575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t>Proliferation of GPS receivers and location-based technologies </a:t>
            </a:r>
          </a:p>
          <a:p>
            <a:pPr marL="742950" marR="0" lvl="1" indent="-28575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t>Geotags: Code that can be inserted into information to note appropriate geographic location.</a:t>
            </a:r>
          </a:p>
          <a:p>
            <a:pPr marL="1143000" marR="0" lvl="2" indent="-2286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1600" b="0" i="1"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t>Geotagged images from smartphones are available in quantities and at temporal and spatial scales that were never seen before and shared in a variety of machine-readable formats</a:t>
            </a:r>
          </a:p>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endParaRPr>
          </a:p>
        </p:txBody>
      </p:sp>
      <p:grpSp>
        <p:nvGrpSpPr>
          <p:cNvPr id="9" name="Group 8">
            <a:extLst>
              <a:ext uri="{FF2B5EF4-FFF2-40B4-BE49-F238E27FC236}">
                <a16:creationId xmlns:a16="http://schemas.microsoft.com/office/drawing/2014/main" id="{469085A5-2EA1-7646-871D-D746A5C9E72C}"/>
              </a:ext>
            </a:extLst>
          </p:cNvPr>
          <p:cNvGrpSpPr/>
          <p:nvPr/>
        </p:nvGrpSpPr>
        <p:grpSpPr>
          <a:xfrm>
            <a:off x="901663" y="1120035"/>
            <a:ext cx="8934186" cy="5215451"/>
            <a:chOff x="3045328" y="1374185"/>
            <a:chExt cx="8687963" cy="5415635"/>
          </a:xfrm>
        </p:grpSpPr>
        <p:pic>
          <p:nvPicPr>
            <p:cNvPr id="10" name="Picture 2" descr="The transition from web 1.0 to web 2.0 to web 3.0.">
              <a:extLst>
                <a:ext uri="{FF2B5EF4-FFF2-40B4-BE49-F238E27FC236}">
                  <a16:creationId xmlns:a16="http://schemas.microsoft.com/office/drawing/2014/main" id="{C755F9C9-3E79-DEB2-DAB9-8EA66E3427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41" b="6569"/>
            <a:stretch/>
          </p:blipFill>
          <p:spPr bwMode="auto">
            <a:xfrm>
              <a:off x="3045328" y="1374185"/>
              <a:ext cx="8687963" cy="53905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DFB9D32-8659-8068-2422-25094E2067E8}"/>
                </a:ext>
              </a:extLst>
            </p:cNvPr>
            <p:cNvSpPr txBox="1"/>
            <p:nvPr/>
          </p:nvSpPr>
          <p:spPr>
            <a:xfrm>
              <a:off x="5500312" y="6487706"/>
              <a:ext cx="6129179" cy="302114"/>
            </a:xfrm>
            <a:prstGeom prst="rect">
              <a:avLst/>
            </a:prstGeom>
            <a:noFill/>
          </p:spPr>
          <p:txBody>
            <a:bodyPr wrap="none" rtlCol="0">
              <a:spAutoFit/>
            </a:bodyPr>
            <a:lstStyle/>
            <a:p>
              <a:r>
                <a:rPr lang="en-US" sz="1200" b="1" i="1" dirty="0">
                  <a:solidFill>
                    <a:prstClr val="black"/>
                  </a:solidFill>
                  <a:latin typeface="Century Gothic" panose="020B0502020202020204"/>
                </a:rPr>
                <a:t>Source: </a:t>
              </a:r>
              <a:r>
                <a:rPr lang="en-US" sz="900" b="1" i="1" dirty="0">
                  <a:solidFill>
                    <a:prstClr val="black"/>
                  </a:solidFill>
                  <a:latin typeface="Century Gothic" panose="020B0502020202020204"/>
                  <a:hlinkClick r:id="rId2"/>
                </a:rPr>
                <a:t>What Is Web 3.0? The Fundamental Guide To The New Era Of Digital Data Ownership</a:t>
              </a:r>
              <a:endParaRPr lang="en-US" b="1" i="1" dirty="0">
                <a:solidFill>
                  <a:prstClr val="black"/>
                </a:solidFill>
                <a:latin typeface="Century Gothic" panose="020B0502020202020204"/>
              </a:endParaRPr>
            </a:p>
          </p:txBody>
        </p:sp>
      </p:grpSp>
    </p:spTree>
    <p:extLst>
      <p:ext uri="{BB962C8B-B14F-4D97-AF65-F5344CB8AC3E}">
        <p14:creationId xmlns:p14="http://schemas.microsoft.com/office/powerpoint/2010/main" val="38832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0B9388-F3B9-8140-F38B-25405F682771}"/>
              </a:ext>
            </a:extLst>
          </p:cNvPr>
          <p:cNvSpPr txBox="1"/>
          <p:nvPr/>
        </p:nvSpPr>
        <p:spPr>
          <a:xfrm>
            <a:off x="1971041" y="83595"/>
            <a:ext cx="10220959" cy="523220"/>
          </a:xfrm>
          <a:prstGeom prst="rect">
            <a:avLst/>
          </a:prstGeom>
          <a:noFill/>
        </p:spPr>
        <p:txBody>
          <a:bodyPr wrap="square" rtlCol="0">
            <a:spAutoFit/>
          </a:bodyPr>
          <a:lstStyle/>
          <a:p>
            <a:pPr algn="ctr"/>
            <a:r>
              <a:rPr lang="en-GB" sz="2800" b="1" dirty="0">
                <a:solidFill>
                  <a:srgbClr val="0961AA"/>
                </a:solidFill>
                <a:latin typeface="Arial" panose="020B0604020202020204" pitchFamily="34" charset="0"/>
                <a:cs typeface="Arial" panose="020B0604020202020204" pitchFamily="34" charset="0"/>
              </a:rPr>
              <a:t>Open Data Standards &amp; OpenStreetMap</a:t>
            </a:r>
            <a:endParaRPr lang="en-GB" sz="2800" dirty="0">
              <a:solidFill>
                <a:srgbClr val="0961AA"/>
              </a:solidFill>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8786F56C-59BD-3CAA-4B42-5CB6DC95ABCE}"/>
              </a:ext>
            </a:extLst>
          </p:cNvPr>
          <p:cNvSpPr txBox="1">
            <a:spLocks/>
          </p:cNvSpPr>
          <p:nvPr/>
        </p:nvSpPr>
        <p:spPr>
          <a:xfrm>
            <a:off x="664004" y="1443070"/>
            <a:ext cx="4785075" cy="4667250"/>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0070C0"/>
                </a:solidFill>
              </a:rPr>
              <a:t>Open Data Standards (Open Geospatial Consortium (OGC) standards</a:t>
            </a:r>
          </a:p>
          <a:p>
            <a:pPr lvl="1"/>
            <a:r>
              <a:rPr lang="en-US" dirty="0"/>
              <a:t>OGC (1994) to address spatial data sharing and interoperability within government and industry</a:t>
            </a:r>
          </a:p>
          <a:p>
            <a:pPr lvl="1"/>
            <a:r>
              <a:rPr lang="en-US" dirty="0"/>
              <a:t>Mitigate GIS vendors  competitive advantage over spatial data usage </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solidFill>
                  <a:srgbClr val="0070C0"/>
                </a:solidFill>
              </a:rPr>
              <a:t>Some Core OGC standards </a:t>
            </a:r>
          </a:p>
          <a:p>
            <a:r>
              <a:rPr lang="en-US" dirty="0"/>
              <a:t>Simple Features </a:t>
            </a:r>
          </a:p>
          <a:p>
            <a:r>
              <a:rPr lang="en-US" dirty="0"/>
              <a:t>Geographic Markup Language (GML)</a:t>
            </a:r>
          </a:p>
          <a:p>
            <a:pPr lvl="1"/>
            <a:r>
              <a:rPr lang="en-US" dirty="0"/>
              <a:t>KML(Google) – Initially conceived as competitor to the OGC's GML, but donated to the OGC in 2007</a:t>
            </a:r>
          </a:p>
          <a:p>
            <a:r>
              <a:rPr lang="en-US" dirty="0"/>
              <a:t>Unified Modeling Language (UML)</a:t>
            </a:r>
          </a:p>
          <a:p>
            <a:r>
              <a:rPr lang="en-US" dirty="0"/>
              <a:t>Web Mapping Service (WMS)  </a:t>
            </a:r>
          </a:p>
          <a:p>
            <a:r>
              <a:rPr lang="en-US" dirty="0"/>
              <a:t>Web Feature Service (WFS)  </a:t>
            </a:r>
          </a:p>
          <a:p>
            <a:r>
              <a:rPr lang="en-US" dirty="0"/>
              <a:t>Web Coverage Service (WCS)</a:t>
            </a:r>
          </a:p>
        </p:txBody>
      </p:sp>
      <p:sp>
        <p:nvSpPr>
          <p:cNvPr id="5" name="Arrow: Right 4">
            <a:extLst>
              <a:ext uri="{FF2B5EF4-FFF2-40B4-BE49-F238E27FC236}">
                <a16:creationId xmlns:a16="http://schemas.microsoft.com/office/drawing/2014/main" id="{AB24B99D-6CF8-A2C5-C691-58F1DE69C21A}"/>
              </a:ext>
            </a:extLst>
          </p:cNvPr>
          <p:cNvSpPr/>
          <p:nvPr/>
        </p:nvSpPr>
        <p:spPr>
          <a:xfrm>
            <a:off x="5861633" y="3429001"/>
            <a:ext cx="881289" cy="3480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5BE082A-3134-0039-21B5-276D907F7A70}"/>
              </a:ext>
            </a:extLst>
          </p:cNvPr>
          <p:cNvGrpSpPr/>
          <p:nvPr/>
        </p:nvGrpSpPr>
        <p:grpSpPr>
          <a:xfrm>
            <a:off x="7242543" y="1203052"/>
            <a:ext cx="2974477" cy="4695509"/>
            <a:chOff x="5619016" y="1205921"/>
            <a:chExt cx="2950721" cy="5616968"/>
          </a:xfrm>
        </p:grpSpPr>
        <p:pic>
          <p:nvPicPr>
            <p:cNvPr id="7" name="Picture 6">
              <a:extLst>
                <a:ext uri="{FF2B5EF4-FFF2-40B4-BE49-F238E27FC236}">
                  <a16:creationId xmlns:a16="http://schemas.microsoft.com/office/drawing/2014/main" id="{F4F53EC9-EA4B-1582-907F-3F4482054DA9}"/>
                </a:ext>
              </a:extLst>
            </p:cNvPr>
            <p:cNvPicPr>
              <a:picLocks noChangeAspect="1"/>
            </p:cNvPicPr>
            <p:nvPr/>
          </p:nvPicPr>
          <p:blipFill>
            <a:blip r:embed="rId2"/>
            <a:stretch>
              <a:fillRect/>
            </a:stretch>
          </p:blipFill>
          <p:spPr>
            <a:xfrm>
              <a:off x="5619016" y="1205921"/>
              <a:ext cx="2950720" cy="5401524"/>
            </a:xfrm>
            <a:prstGeom prst="rect">
              <a:avLst/>
            </a:prstGeom>
          </p:spPr>
        </p:pic>
        <p:sp>
          <p:nvSpPr>
            <p:cNvPr id="8" name="TextBox 7">
              <a:extLst>
                <a:ext uri="{FF2B5EF4-FFF2-40B4-BE49-F238E27FC236}">
                  <a16:creationId xmlns:a16="http://schemas.microsoft.com/office/drawing/2014/main" id="{9541931C-A517-6E1C-3F34-8D4CC3100137}"/>
                </a:ext>
              </a:extLst>
            </p:cNvPr>
            <p:cNvSpPr txBox="1"/>
            <p:nvPr/>
          </p:nvSpPr>
          <p:spPr>
            <a:xfrm>
              <a:off x="5619016" y="6607445"/>
              <a:ext cx="2950721" cy="215444"/>
            </a:xfrm>
            <a:prstGeom prst="rect">
              <a:avLst/>
            </a:prstGeom>
            <a:solidFill>
              <a:schemeClr val="bg1"/>
            </a:solidFill>
          </p:spPr>
          <p:txBody>
            <a:bodyPr wrap="square">
              <a:spAutoFit/>
            </a:bodyPr>
            <a:lstStyle/>
            <a:p>
              <a:r>
                <a:rPr lang="en-US" sz="800" b="1" dirty="0"/>
                <a:t>NYC </a:t>
              </a:r>
              <a:r>
                <a:rPr lang="en-US" sz="700" dirty="0">
                  <a:hlinkClick r:id="rId3"/>
                </a:rPr>
                <a:t>https://www.openstreetmap.org/#map=12/40.7675/-73.9515</a:t>
              </a:r>
              <a:r>
                <a:rPr lang="en-US" sz="700" dirty="0"/>
                <a:t> </a:t>
              </a:r>
              <a:endParaRPr lang="en-US" sz="800" dirty="0"/>
            </a:p>
          </p:txBody>
        </p:sp>
      </p:grpSp>
    </p:spTree>
    <p:extLst>
      <p:ext uri="{BB962C8B-B14F-4D97-AF65-F5344CB8AC3E}">
        <p14:creationId xmlns:p14="http://schemas.microsoft.com/office/powerpoint/2010/main" val="53232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7E37DE-ED26-6B04-0914-14569A099CD2}"/>
              </a:ext>
            </a:extLst>
          </p:cNvPr>
          <p:cNvSpPr txBox="1"/>
          <p:nvPr/>
        </p:nvSpPr>
        <p:spPr>
          <a:xfrm>
            <a:off x="2323321" y="371808"/>
            <a:ext cx="9573210" cy="461665"/>
          </a:xfrm>
          <a:prstGeom prst="rect">
            <a:avLst/>
          </a:prstGeom>
          <a:noFill/>
        </p:spPr>
        <p:txBody>
          <a:bodyPr wrap="square" rtlCol="0">
            <a:spAutoFit/>
          </a:bodyPr>
          <a:lstStyle/>
          <a:p>
            <a:pPr algn="ctr"/>
            <a:r>
              <a:rPr lang="en-US" sz="2400" b="1" dirty="0">
                <a:solidFill>
                  <a:srgbClr val="0070C0"/>
                </a:solidFill>
                <a:hlinkClick r:id="rId2">
                  <a:extLst>
                    <a:ext uri="{A12FA001-AC4F-418D-AE19-62706E023703}">
                      <ahyp:hlinkClr xmlns:ahyp="http://schemas.microsoft.com/office/drawing/2018/hyperlinkcolor" val="tx"/>
                    </a:ext>
                  </a:extLst>
                </a:hlinkClick>
              </a:rPr>
              <a:t>Community Flood Mapping Activity in </a:t>
            </a:r>
            <a:r>
              <a:rPr lang="en-US" sz="2400" b="1" dirty="0" err="1">
                <a:solidFill>
                  <a:srgbClr val="0070C0"/>
                </a:solidFill>
                <a:hlinkClick r:id="rId2">
                  <a:extLst>
                    <a:ext uri="{A12FA001-AC4F-418D-AE19-62706E023703}">
                      <ahyp:hlinkClr xmlns:ahyp="http://schemas.microsoft.com/office/drawing/2018/hyperlinkcolor" val="tx"/>
                    </a:ext>
                  </a:extLst>
                </a:hlinkClick>
              </a:rPr>
              <a:t>Bwaise</a:t>
            </a:r>
            <a:r>
              <a:rPr lang="en-US" sz="2400" b="1" dirty="0">
                <a:solidFill>
                  <a:srgbClr val="0070C0"/>
                </a:solidFill>
                <a:hlinkClick r:id="rId2">
                  <a:extLst>
                    <a:ext uri="{A12FA001-AC4F-418D-AE19-62706E023703}">
                      <ahyp:hlinkClr xmlns:ahyp="http://schemas.microsoft.com/office/drawing/2018/hyperlinkcolor" val="tx"/>
                    </a:ext>
                  </a:extLst>
                </a:hlinkClick>
              </a:rPr>
              <a:t> and </a:t>
            </a:r>
            <a:r>
              <a:rPr lang="en-US" sz="2400" b="1" dirty="0" err="1">
                <a:solidFill>
                  <a:srgbClr val="0070C0"/>
                </a:solidFill>
                <a:hlinkClick r:id="rId2">
                  <a:extLst>
                    <a:ext uri="{A12FA001-AC4F-418D-AE19-62706E023703}">
                      <ahyp:hlinkClr xmlns:ahyp="http://schemas.microsoft.com/office/drawing/2018/hyperlinkcolor" val="tx"/>
                    </a:ext>
                  </a:extLst>
                </a:hlinkClick>
              </a:rPr>
              <a:t>Kalerwe</a:t>
            </a:r>
            <a:r>
              <a:rPr lang="en-US" sz="2400" b="1" dirty="0">
                <a:solidFill>
                  <a:srgbClr val="0070C0"/>
                </a:solidFill>
                <a:hlinkClick r:id="rId2">
                  <a:extLst>
                    <a:ext uri="{A12FA001-AC4F-418D-AE19-62706E023703}">
                      <ahyp:hlinkClr xmlns:ahyp="http://schemas.microsoft.com/office/drawing/2018/hyperlinkcolor" val="tx"/>
                    </a:ext>
                  </a:extLst>
                </a:hlinkClick>
              </a:rPr>
              <a:t>, Uganda</a:t>
            </a:r>
            <a:r>
              <a:rPr lang="en-GB" sz="2400" b="1" dirty="0">
                <a:solidFill>
                  <a:srgbClr val="0961AA"/>
                </a:solidFill>
                <a:latin typeface="Arial" panose="020B0604020202020204" pitchFamily="34" charset="0"/>
                <a:cs typeface="Arial" panose="020B0604020202020204" pitchFamily="34" charset="0"/>
              </a:rPr>
              <a:t>  </a:t>
            </a:r>
            <a:endParaRPr lang="en-GB" sz="2400" dirty="0">
              <a:solidFill>
                <a:srgbClr val="0961AA"/>
              </a:solidFill>
              <a:latin typeface="Arial" panose="020B0604020202020204" pitchFamily="34" charset="0"/>
              <a:cs typeface="Arial" panose="020B0604020202020204" pitchFamily="34" charset="0"/>
            </a:endParaRPr>
          </a:p>
        </p:txBody>
      </p:sp>
      <p:pic>
        <p:nvPicPr>
          <p:cNvPr id="10" name="Content Placeholder 10">
            <a:extLst>
              <a:ext uri="{FF2B5EF4-FFF2-40B4-BE49-F238E27FC236}">
                <a16:creationId xmlns:a16="http://schemas.microsoft.com/office/drawing/2014/main" id="{5A133C3F-137D-30A6-B5AA-FE7145C7E273}"/>
              </a:ext>
            </a:extLst>
          </p:cNvPr>
          <p:cNvPicPr>
            <a:picLocks noChangeAspect="1"/>
          </p:cNvPicPr>
          <p:nvPr/>
        </p:nvPicPr>
        <p:blipFill>
          <a:blip r:embed="rId3"/>
          <a:stretch>
            <a:fillRect/>
          </a:stretch>
        </p:blipFill>
        <p:spPr>
          <a:xfrm>
            <a:off x="121945" y="1938606"/>
            <a:ext cx="7099949" cy="3621922"/>
          </a:xfrm>
          <a:prstGeom prst="rect">
            <a:avLst/>
          </a:prstGeom>
        </p:spPr>
      </p:pic>
      <p:sp>
        <p:nvSpPr>
          <p:cNvPr id="11" name="Content Placeholder 2">
            <a:extLst>
              <a:ext uri="{FF2B5EF4-FFF2-40B4-BE49-F238E27FC236}">
                <a16:creationId xmlns:a16="http://schemas.microsoft.com/office/drawing/2014/main" id="{21BC8B6D-9925-C071-CD4C-9127030BCACD}"/>
              </a:ext>
            </a:extLst>
          </p:cNvPr>
          <p:cNvSpPr txBox="1">
            <a:spLocks/>
          </p:cNvSpPr>
          <p:nvPr/>
        </p:nvSpPr>
        <p:spPr>
          <a:xfrm>
            <a:off x="7351874" y="1568831"/>
            <a:ext cx="4840125" cy="4262802"/>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8000" b="1" dirty="0"/>
              <a:t>Part of CADFP fellowship to Uganda in 2019</a:t>
            </a:r>
          </a:p>
          <a:p>
            <a:pPr marL="0" indent="0">
              <a:buNone/>
            </a:pPr>
            <a:endParaRPr lang="en-US" sz="1600" dirty="0">
              <a:latin typeface="Calibri" panose="020F0502020204030204" pitchFamily="34" charset="0"/>
              <a:cs typeface="Calibri" panose="020F0502020204030204" pitchFamily="34" charset="0"/>
            </a:endParaRPr>
          </a:p>
          <a:p>
            <a:r>
              <a:rPr lang="en-US" sz="7200" dirty="0">
                <a:latin typeface="Calibri" panose="020F0502020204030204" pitchFamily="34" charset="0"/>
                <a:cs typeface="Calibri" panose="020F0502020204030204" pitchFamily="34" charset="0"/>
              </a:rPr>
              <a:t>Major African cities, including Kampala, have experienced rapid population growth and by 2050, the African urban areas are projected to have an additional 950 million people to the current population of about 567 million people </a:t>
            </a:r>
          </a:p>
          <a:p>
            <a:r>
              <a:rPr lang="en-US" sz="7200" dirty="0">
                <a:latin typeface="Calibri" panose="020F0502020204030204" pitchFamily="34" charset="0"/>
                <a:ea typeface="Calibri" panose="020F0502020204030204" pitchFamily="34" charset="0"/>
                <a:cs typeface="Calibri" panose="020F0502020204030204" pitchFamily="34" charset="0"/>
              </a:rPr>
              <a:t>A primary driver of urban settlements is rural-urban migration, mostly youth and educated professionals seeking employment in commercial hubs, in search of better employment opportunities and improved living conditions. </a:t>
            </a:r>
          </a:p>
          <a:p>
            <a:r>
              <a:rPr lang="en-US" sz="7200" dirty="0">
                <a:latin typeface="Calibri" panose="020F0502020204030204" pitchFamily="34" charset="0"/>
                <a:ea typeface="Calibri" panose="020F0502020204030204" pitchFamily="34" charset="0"/>
                <a:cs typeface="Calibri" panose="020F0502020204030204" pitchFamily="34" charset="0"/>
              </a:rPr>
              <a:t>However, an increasing number of rural migrants end up in informal settlements or slums that sprung up in different parts of Kampala district including </a:t>
            </a:r>
            <a:r>
              <a:rPr lang="en-US" sz="7200" dirty="0" err="1">
                <a:latin typeface="Calibri" panose="020F0502020204030204" pitchFamily="34" charset="0"/>
                <a:ea typeface="Calibri" panose="020F0502020204030204" pitchFamily="34" charset="0"/>
                <a:cs typeface="Calibri" panose="020F0502020204030204" pitchFamily="34" charset="0"/>
              </a:rPr>
              <a:t>Bwaise</a:t>
            </a:r>
            <a:r>
              <a:rPr lang="en-US" sz="7200" dirty="0">
                <a:latin typeface="Calibri" panose="020F0502020204030204" pitchFamily="34" charset="0"/>
                <a:ea typeface="Calibri" panose="020F0502020204030204" pitchFamily="34" charset="0"/>
                <a:cs typeface="Calibri" panose="020F0502020204030204" pitchFamily="34" charset="0"/>
              </a:rPr>
              <a:t>, </a:t>
            </a:r>
            <a:r>
              <a:rPr lang="en-US" sz="7200" dirty="0" err="1">
                <a:latin typeface="Calibri" panose="020F0502020204030204" pitchFamily="34" charset="0"/>
                <a:ea typeface="Calibri" panose="020F0502020204030204" pitchFamily="34" charset="0"/>
                <a:cs typeface="Calibri" panose="020F0502020204030204" pitchFamily="34" charset="0"/>
              </a:rPr>
              <a:t>Kalerwe</a:t>
            </a:r>
            <a:endParaRPr lang="en-US" sz="7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7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4770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0E5478-4B77-2328-94BF-7C8BEFC0B620}"/>
              </a:ext>
            </a:extLst>
          </p:cNvPr>
          <p:cNvPicPr>
            <a:picLocks noChangeAspect="1"/>
          </p:cNvPicPr>
          <p:nvPr/>
        </p:nvPicPr>
        <p:blipFill>
          <a:blip r:embed="rId2"/>
          <a:stretch>
            <a:fillRect/>
          </a:stretch>
        </p:blipFill>
        <p:spPr>
          <a:xfrm>
            <a:off x="194032" y="1364758"/>
            <a:ext cx="11997968" cy="5419814"/>
          </a:xfrm>
          <a:prstGeom prst="rect">
            <a:avLst/>
          </a:prstGeom>
        </p:spPr>
      </p:pic>
      <p:pic>
        <p:nvPicPr>
          <p:cNvPr id="6" name="Content Placeholder 8" descr="Map&#10;&#10;Description automatically generated">
            <a:extLst>
              <a:ext uri="{FF2B5EF4-FFF2-40B4-BE49-F238E27FC236}">
                <a16:creationId xmlns:a16="http://schemas.microsoft.com/office/drawing/2014/main" id="{40430BE7-786A-A47F-0EDF-7B97F2D297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1454" y="1252791"/>
            <a:ext cx="8030546" cy="5679136"/>
          </a:xfrm>
          <a:prstGeom prst="rect">
            <a:avLst/>
          </a:prstGeom>
        </p:spPr>
      </p:pic>
      <p:sp>
        <p:nvSpPr>
          <p:cNvPr id="7" name="Content Placeholder 10">
            <a:extLst>
              <a:ext uri="{FF2B5EF4-FFF2-40B4-BE49-F238E27FC236}">
                <a16:creationId xmlns:a16="http://schemas.microsoft.com/office/drawing/2014/main" id="{052D11A9-04DA-F0EC-9CA1-73266BA98B7E}"/>
              </a:ext>
            </a:extLst>
          </p:cNvPr>
          <p:cNvSpPr txBox="1">
            <a:spLocks/>
          </p:cNvSpPr>
          <p:nvPr/>
        </p:nvSpPr>
        <p:spPr>
          <a:xfrm>
            <a:off x="65315" y="3228392"/>
            <a:ext cx="4096139" cy="3584683"/>
          </a:xfrm>
          <a:prstGeom prst="rect">
            <a:avLst/>
          </a:prstGeom>
          <a:solidFill>
            <a:schemeClr val="accent4">
              <a:lumMod val="20000"/>
              <a:lumOff val="80000"/>
            </a:schemeClr>
          </a:solidFill>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dirty="0" err="1"/>
              <a:t>Bwaise</a:t>
            </a:r>
            <a:r>
              <a:rPr lang="en-US" dirty="0"/>
              <a:t> and </a:t>
            </a:r>
            <a:r>
              <a:rPr lang="en-US" dirty="0" err="1"/>
              <a:t>Kalerwe</a:t>
            </a:r>
            <a:r>
              <a:rPr lang="en-US" dirty="0"/>
              <a:t> are parishes are located North of Kampala city’s Central Business District</a:t>
            </a:r>
          </a:p>
          <a:p>
            <a:r>
              <a:rPr lang="en-US" dirty="0"/>
              <a:t>Both communities are characterized as slum dwellings and represent some of the poorest areas in the city. </a:t>
            </a:r>
          </a:p>
          <a:p>
            <a:r>
              <a:rPr lang="en-US" dirty="0"/>
              <a:t>They are also located in low lying areas, close to major drainage channels and wetlands which makes them prone to floods and vulnerable to waterborne diseases such as cholera and typhoid</a:t>
            </a:r>
          </a:p>
        </p:txBody>
      </p:sp>
      <p:sp>
        <p:nvSpPr>
          <p:cNvPr id="8" name="TextBox 7">
            <a:extLst>
              <a:ext uri="{FF2B5EF4-FFF2-40B4-BE49-F238E27FC236}">
                <a16:creationId xmlns:a16="http://schemas.microsoft.com/office/drawing/2014/main" id="{F1294237-1BEF-E543-3655-5E620D7C7EE1}"/>
              </a:ext>
            </a:extLst>
          </p:cNvPr>
          <p:cNvSpPr txBox="1"/>
          <p:nvPr/>
        </p:nvSpPr>
        <p:spPr>
          <a:xfrm>
            <a:off x="2341982" y="269171"/>
            <a:ext cx="9573210" cy="461665"/>
          </a:xfrm>
          <a:prstGeom prst="rect">
            <a:avLst/>
          </a:prstGeom>
          <a:noFill/>
        </p:spPr>
        <p:txBody>
          <a:bodyPr wrap="square" rtlCol="0">
            <a:spAutoFit/>
          </a:bodyPr>
          <a:lstStyle/>
          <a:p>
            <a:pPr algn="ctr"/>
            <a:r>
              <a:rPr lang="en-US" sz="2400" b="1" dirty="0">
                <a:solidFill>
                  <a:srgbClr val="0070C0"/>
                </a:solidFill>
                <a:hlinkClick r:id="rId4">
                  <a:extLst>
                    <a:ext uri="{A12FA001-AC4F-418D-AE19-62706E023703}">
                      <ahyp:hlinkClr xmlns:ahyp="http://schemas.microsoft.com/office/drawing/2018/hyperlinkcolor" val="tx"/>
                    </a:ext>
                  </a:extLst>
                </a:hlinkClick>
              </a:rPr>
              <a:t>Community Flood Mapping Activity in </a:t>
            </a:r>
            <a:r>
              <a:rPr lang="en-US" sz="2400" b="1" dirty="0" err="1">
                <a:solidFill>
                  <a:srgbClr val="0070C0"/>
                </a:solidFill>
                <a:hlinkClick r:id="rId4">
                  <a:extLst>
                    <a:ext uri="{A12FA001-AC4F-418D-AE19-62706E023703}">
                      <ahyp:hlinkClr xmlns:ahyp="http://schemas.microsoft.com/office/drawing/2018/hyperlinkcolor" val="tx"/>
                    </a:ext>
                  </a:extLst>
                </a:hlinkClick>
              </a:rPr>
              <a:t>Bwaise</a:t>
            </a:r>
            <a:r>
              <a:rPr lang="en-US" sz="2400" b="1" dirty="0">
                <a:solidFill>
                  <a:srgbClr val="0070C0"/>
                </a:solidFill>
                <a:hlinkClick r:id="rId4">
                  <a:extLst>
                    <a:ext uri="{A12FA001-AC4F-418D-AE19-62706E023703}">
                      <ahyp:hlinkClr xmlns:ahyp="http://schemas.microsoft.com/office/drawing/2018/hyperlinkcolor" val="tx"/>
                    </a:ext>
                  </a:extLst>
                </a:hlinkClick>
              </a:rPr>
              <a:t> and </a:t>
            </a:r>
            <a:r>
              <a:rPr lang="en-US" sz="2400" b="1" dirty="0" err="1">
                <a:solidFill>
                  <a:srgbClr val="0070C0"/>
                </a:solidFill>
                <a:hlinkClick r:id="rId4">
                  <a:extLst>
                    <a:ext uri="{A12FA001-AC4F-418D-AE19-62706E023703}">
                      <ahyp:hlinkClr xmlns:ahyp="http://schemas.microsoft.com/office/drawing/2018/hyperlinkcolor" val="tx"/>
                    </a:ext>
                  </a:extLst>
                </a:hlinkClick>
              </a:rPr>
              <a:t>Kalerwe</a:t>
            </a:r>
            <a:r>
              <a:rPr lang="en-US" sz="2400" b="1" dirty="0">
                <a:solidFill>
                  <a:srgbClr val="0070C0"/>
                </a:solidFill>
                <a:hlinkClick r:id="rId4">
                  <a:extLst>
                    <a:ext uri="{A12FA001-AC4F-418D-AE19-62706E023703}">
                      <ahyp:hlinkClr xmlns:ahyp="http://schemas.microsoft.com/office/drawing/2018/hyperlinkcolor" val="tx"/>
                    </a:ext>
                  </a:extLst>
                </a:hlinkClick>
              </a:rPr>
              <a:t>, Uganda</a:t>
            </a:r>
            <a:r>
              <a:rPr lang="en-GB" sz="2400" b="1" dirty="0">
                <a:solidFill>
                  <a:srgbClr val="0961AA"/>
                </a:solidFill>
                <a:latin typeface="Arial" panose="020B0604020202020204" pitchFamily="34" charset="0"/>
                <a:cs typeface="Arial" panose="020B0604020202020204" pitchFamily="34" charset="0"/>
              </a:rPr>
              <a:t>  </a:t>
            </a:r>
            <a:endParaRPr lang="en-GB" sz="2400" dirty="0">
              <a:solidFill>
                <a:srgbClr val="0961A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053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875563-CA1D-AFB5-28D7-4E86250E3104}"/>
              </a:ext>
            </a:extLst>
          </p:cNvPr>
          <p:cNvSpPr txBox="1"/>
          <p:nvPr/>
        </p:nvSpPr>
        <p:spPr>
          <a:xfrm>
            <a:off x="2397966" y="126599"/>
            <a:ext cx="9794034" cy="954107"/>
          </a:xfrm>
          <a:prstGeom prst="rect">
            <a:avLst/>
          </a:prstGeom>
          <a:noFill/>
        </p:spPr>
        <p:txBody>
          <a:bodyPr wrap="square" rtlCol="0">
            <a:spAutoFit/>
          </a:bodyPr>
          <a:lstStyle/>
          <a:p>
            <a:pPr algn="ctr"/>
            <a:r>
              <a:rPr lang="en-US" sz="2800" b="1" dirty="0">
                <a:solidFill>
                  <a:srgbClr val="0961AA"/>
                </a:solidFill>
                <a:latin typeface="Arial" panose="020B0604020202020204" pitchFamily="34" charset="0"/>
                <a:cs typeface="Arial" panose="020B0604020202020204" pitchFamily="34" charset="0"/>
              </a:rPr>
              <a:t>Uganda Red Cross Briefing for </a:t>
            </a:r>
            <a:r>
              <a:rPr lang="en-US" sz="2800" b="1" dirty="0" err="1">
                <a:solidFill>
                  <a:srgbClr val="0961AA"/>
                </a:solidFill>
                <a:latin typeface="Arial" panose="020B0604020202020204" pitchFamily="34" charset="0"/>
                <a:cs typeface="Arial" panose="020B0604020202020204" pitchFamily="34" charset="0"/>
              </a:rPr>
              <a:t>YouthMappers</a:t>
            </a:r>
            <a:r>
              <a:rPr lang="en-US" sz="2800" b="1" dirty="0">
                <a:solidFill>
                  <a:srgbClr val="0961AA"/>
                </a:solidFill>
                <a:latin typeface="Arial" panose="020B0604020202020204" pitchFamily="34" charset="0"/>
                <a:cs typeface="Arial" panose="020B0604020202020204" pitchFamily="34" charset="0"/>
              </a:rPr>
              <a:t> Volunteers from Makerere University</a:t>
            </a:r>
          </a:p>
        </p:txBody>
      </p:sp>
      <p:pic>
        <p:nvPicPr>
          <p:cNvPr id="4" name="Picture 3">
            <a:extLst>
              <a:ext uri="{FF2B5EF4-FFF2-40B4-BE49-F238E27FC236}">
                <a16:creationId xmlns:a16="http://schemas.microsoft.com/office/drawing/2014/main" id="{5757220A-3B0B-D9A9-34C6-B62254248DAA}"/>
              </a:ext>
            </a:extLst>
          </p:cNvPr>
          <p:cNvPicPr>
            <a:picLocks noChangeAspect="1"/>
          </p:cNvPicPr>
          <p:nvPr/>
        </p:nvPicPr>
        <p:blipFill>
          <a:blip r:embed="rId2"/>
          <a:stretch>
            <a:fillRect/>
          </a:stretch>
        </p:blipFill>
        <p:spPr>
          <a:xfrm>
            <a:off x="6784268" y="1523320"/>
            <a:ext cx="5253756" cy="3938080"/>
          </a:xfrm>
          <a:prstGeom prst="rect">
            <a:avLst/>
          </a:prstGeom>
        </p:spPr>
      </p:pic>
      <p:sp>
        <p:nvSpPr>
          <p:cNvPr id="6" name="Content Placeholder 7">
            <a:extLst>
              <a:ext uri="{FF2B5EF4-FFF2-40B4-BE49-F238E27FC236}">
                <a16:creationId xmlns:a16="http://schemas.microsoft.com/office/drawing/2014/main" id="{E33B0F14-A61B-10BE-6C7C-F763374A3E1E}"/>
              </a:ext>
            </a:extLst>
          </p:cNvPr>
          <p:cNvSpPr txBox="1">
            <a:spLocks/>
          </p:cNvSpPr>
          <p:nvPr/>
        </p:nvSpPr>
        <p:spPr>
          <a:xfrm>
            <a:off x="388347" y="1744869"/>
            <a:ext cx="5015398" cy="3913892"/>
          </a:xfrm>
          <a:prstGeom prst="rect">
            <a:avLst/>
          </a:prstGeom>
          <a:noFill/>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marR="0" lvl="1" indent="-28575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b="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Community members are already familiar with the humanitarian activities of the Uganda Red Cross in their communities. </a:t>
            </a:r>
          </a:p>
          <a:p>
            <a:pPr marL="742950" marR="0" lvl="1" indent="-28575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b="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As a result, the authorities and the residents were more receptive and willing to participate in the data collection exercise led by </a:t>
            </a:r>
            <a:r>
              <a:rPr kumimoji="0" lang="en-US" b="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YouthMappers</a:t>
            </a:r>
            <a:r>
              <a:rPr kumimoji="0" lang="en-US" b="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pic>
        <p:nvPicPr>
          <p:cNvPr id="3" name="Picture 2">
            <a:extLst>
              <a:ext uri="{FF2B5EF4-FFF2-40B4-BE49-F238E27FC236}">
                <a16:creationId xmlns:a16="http://schemas.microsoft.com/office/drawing/2014/main" id="{E8899BE3-3A69-5CDF-4A92-A767E6778020}"/>
              </a:ext>
            </a:extLst>
          </p:cNvPr>
          <p:cNvPicPr>
            <a:picLocks noChangeAspect="1"/>
          </p:cNvPicPr>
          <p:nvPr/>
        </p:nvPicPr>
        <p:blipFill>
          <a:blip r:embed="rId3"/>
          <a:stretch>
            <a:fillRect/>
          </a:stretch>
        </p:blipFill>
        <p:spPr>
          <a:xfrm>
            <a:off x="5833665" y="1396600"/>
            <a:ext cx="3263682" cy="4351575"/>
          </a:xfrm>
          <a:prstGeom prst="rect">
            <a:avLst/>
          </a:prstGeom>
        </p:spPr>
      </p:pic>
    </p:spTree>
    <p:extLst>
      <p:ext uri="{BB962C8B-B14F-4D97-AF65-F5344CB8AC3E}">
        <p14:creationId xmlns:p14="http://schemas.microsoft.com/office/powerpoint/2010/main" val="203978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0A799A-15BA-AC0F-1C08-2953B10E4AA1}"/>
              </a:ext>
            </a:extLst>
          </p:cNvPr>
          <p:cNvSpPr txBox="1"/>
          <p:nvPr/>
        </p:nvSpPr>
        <p:spPr>
          <a:xfrm>
            <a:off x="2623276" y="291521"/>
            <a:ext cx="8370116" cy="523220"/>
          </a:xfrm>
          <a:prstGeom prst="rect">
            <a:avLst/>
          </a:prstGeom>
          <a:noFill/>
        </p:spPr>
        <p:txBody>
          <a:bodyPr wrap="square" rtlCol="0">
            <a:spAutoFit/>
          </a:bodyPr>
          <a:lstStyle/>
          <a:p>
            <a:pPr algn="ctr"/>
            <a:r>
              <a:rPr lang="en-GB" sz="2800" b="1" dirty="0">
                <a:solidFill>
                  <a:srgbClr val="0961AA"/>
                </a:solidFill>
                <a:latin typeface="Arial" panose="020B0604020202020204" pitchFamily="34" charset="0"/>
                <a:cs typeface="Arial" panose="020B0604020202020204" pitchFamily="34" charset="0"/>
              </a:rPr>
              <a:t>Data Collection Exercise</a:t>
            </a:r>
          </a:p>
        </p:txBody>
      </p:sp>
      <p:pic>
        <p:nvPicPr>
          <p:cNvPr id="5" name="Content Placeholder 3">
            <a:extLst>
              <a:ext uri="{FF2B5EF4-FFF2-40B4-BE49-F238E27FC236}">
                <a16:creationId xmlns:a16="http://schemas.microsoft.com/office/drawing/2014/main" id="{6859AF2A-4BFF-D1BF-E028-D4B4C2698F6A}"/>
              </a:ext>
            </a:extLst>
          </p:cNvPr>
          <p:cNvPicPr>
            <a:picLocks noChangeAspect="1"/>
          </p:cNvPicPr>
          <p:nvPr/>
        </p:nvPicPr>
        <p:blipFill>
          <a:blip r:embed="rId2"/>
          <a:stretch>
            <a:fillRect/>
          </a:stretch>
        </p:blipFill>
        <p:spPr>
          <a:xfrm>
            <a:off x="5960626" y="3890352"/>
            <a:ext cx="3897356" cy="2323836"/>
          </a:xfrm>
          <a:prstGeom prst="rect">
            <a:avLst/>
          </a:prstGeom>
        </p:spPr>
      </p:pic>
      <p:pic>
        <p:nvPicPr>
          <p:cNvPr id="6" name="Picture 5">
            <a:extLst>
              <a:ext uri="{FF2B5EF4-FFF2-40B4-BE49-F238E27FC236}">
                <a16:creationId xmlns:a16="http://schemas.microsoft.com/office/drawing/2014/main" id="{EB4F6A79-5FFF-EEDC-132E-5E8B4AE2972E}"/>
              </a:ext>
            </a:extLst>
          </p:cNvPr>
          <p:cNvPicPr>
            <a:picLocks noChangeAspect="1"/>
          </p:cNvPicPr>
          <p:nvPr/>
        </p:nvPicPr>
        <p:blipFill>
          <a:blip r:embed="rId3"/>
          <a:stretch>
            <a:fillRect/>
          </a:stretch>
        </p:blipFill>
        <p:spPr>
          <a:xfrm>
            <a:off x="5960626" y="1183851"/>
            <a:ext cx="4560955" cy="2706501"/>
          </a:xfrm>
          <a:prstGeom prst="rect">
            <a:avLst/>
          </a:prstGeom>
        </p:spPr>
      </p:pic>
      <p:pic>
        <p:nvPicPr>
          <p:cNvPr id="7" name="Picture 6">
            <a:extLst>
              <a:ext uri="{FF2B5EF4-FFF2-40B4-BE49-F238E27FC236}">
                <a16:creationId xmlns:a16="http://schemas.microsoft.com/office/drawing/2014/main" id="{1BA8E374-047A-AEB3-6ECC-9D9656E0D962}"/>
              </a:ext>
            </a:extLst>
          </p:cNvPr>
          <p:cNvPicPr>
            <a:picLocks noChangeAspect="1"/>
          </p:cNvPicPr>
          <p:nvPr/>
        </p:nvPicPr>
        <p:blipFill>
          <a:blip r:embed="rId4"/>
          <a:stretch>
            <a:fillRect/>
          </a:stretch>
        </p:blipFill>
        <p:spPr>
          <a:xfrm>
            <a:off x="465531" y="1183851"/>
            <a:ext cx="5266137" cy="4844846"/>
          </a:xfrm>
          <a:prstGeom prst="rect">
            <a:avLst/>
          </a:prstGeom>
          <a:ln>
            <a:solidFill>
              <a:schemeClr val="bg2">
                <a:lumMod val="50000"/>
              </a:schemeClr>
            </a:solidFill>
          </a:ln>
        </p:spPr>
      </p:pic>
    </p:spTree>
    <p:extLst>
      <p:ext uri="{BB962C8B-B14F-4D97-AF65-F5344CB8AC3E}">
        <p14:creationId xmlns:p14="http://schemas.microsoft.com/office/powerpoint/2010/main" val="31614699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3071</TotalTime>
  <Words>996</Words>
  <Application>Microsoft Office PowerPoint</Application>
  <PresentationFormat>Widescreen</PresentationFormat>
  <Paragraphs>137</Paragraphs>
  <Slides>14</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vt:i4>
      </vt:variant>
    </vt:vector>
  </HeadingPairs>
  <TitlesOfParts>
    <vt:vector size="26" baseType="lpstr">
      <vt:lpstr>Yu Gothic UI Semibold</vt:lpstr>
      <vt:lpstr>Aharoni</vt:lpstr>
      <vt:lpstr>AngsanaUPC</vt:lpstr>
      <vt:lpstr>Arial</vt:lpstr>
      <vt:lpstr>Arial Black</vt:lpstr>
      <vt:lpstr>Berlin Sans FB Demi</vt:lpstr>
      <vt:lpstr>Calibri</vt:lpstr>
      <vt:lpstr>Century Gothic</vt:lpstr>
      <vt:lpstr>Droid Sans</vt:lpstr>
      <vt:lpstr>Times New Roman</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dc:creator>
  <cp:lastModifiedBy>Admin</cp:lastModifiedBy>
  <cp:revision>19</cp:revision>
  <dcterms:created xsi:type="dcterms:W3CDTF">2022-09-22T09:07:54Z</dcterms:created>
  <dcterms:modified xsi:type="dcterms:W3CDTF">2022-10-31T09:08:16Z</dcterms:modified>
</cp:coreProperties>
</file>